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797675" cy="9926638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9911" autoAdjust="0"/>
  </p:normalViewPr>
  <p:slideViewPr>
    <p:cSldViewPr snapToGrid="0">
      <p:cViewPr>
        <p:scale>
          <a:sx n="63" d="100"/>
          <a:sy n="63" d="100"/>
        </p:scale>
        <p:origin x="-91" y="-475"/>
      </p:cViewPr>
      <p:guideLst>
        <p:guide orient="horz" pos="2160"/>
        <p:guide orient="horz" pos="4128"/>
        <p:guide pos="3840"/>
        <p:guide pos="72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6AFA9A-7D3E-42CC-927E-F23DCCD6D484}" type="datetime2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2019年3月4日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1311F18-D970-4D7B-B098-1E7546817641}" type="datetime2">
              <a:rPr lang="zh-TW" altLang="en-US" smtClean="0"/>
              <a:pPr/>
              <a:t>2019年3月4日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 smtClean="0"/>
              <a:t>按一下以編輯母片文字樣式</a:t>
            </a:r>
          </a:p>
          <a:p>
            <a:pPr lvl="1" rtl="0"/>
            <a:r>
              <a:rPr lang="zh-TW" altLang="en-US" dirty="0" smtClean="0"/>
              <a:t>第二層</a:t>
            </a:r>
          </a:p>
          <a:p>
            <a:pPr lvl="2" rtl="0"/>
            <a:r>
              <a:rPr lang="zh-TW" altLang="en-US" dirty="0" smtClean="0"/>
              <a:t>第三層</a:t>
            </a:r>
          </a:p>
          <a:p>
            <a:pPr lvl="3" rtl="0"/>
            <a:r>
              <a:rPr lang="zh-TW" altLang="en-US" dirty="0" smtClean="0"/>
              <a:t>第四層</a:t>
            </a:r>
          </a:p>
          <a:p>
            <a:pPr lvl="4" rtl="0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2674CE4-FBD8-4481-AEFB-CA53E599A745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en-US" altLang="zh-TW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845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5780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0512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1502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4774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zh-TW" altLang="en-US" dirty="0" smtClean="0"/>
              <a:t>簡報可讓觀眾獲得的好處：如果成人學習者了解課程主題的學習方式和重要性，可提升他們的學習動機。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zh-TW" altLang="en-US" dirty="0" smtClean="0"/>
              <a:t>簡報者對於此主題的專業程度：概述您在這個領域獲得的認證，或說明為何參與者必須聽信於您。</a:t>
            </a:r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課程描述應該要簡潔。</a:t>
            </a:r>
          </a:p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zh-TW" altLang="en-US" b="1" dirty="0"/>
              <a:t>目標範例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zh-TW" altLang="en-US" dirty="0"/>
              <a:t>完成本課程後，您就能了解如何：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zh-TW" altLang="en-US" dirty="0"/>
              <a:t>將檔案儲存至小組網頁伺服器。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zh-TW" altLang="en-US" dirty="0"/>
              <a:t>將檔案移至小組網頁伺服器上的其他位置。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zh-TW" altLang="en-US" dirty="0"/>
              <a:t>共用小組網頁伺服器上的檔案。</a:t>
            </a:r>
          </a:p>
          <a:p>
            <a:pPr rtl="0"/>
            <a:endParaRPr lang="zh-TW" altLang="en-US" dirty="0"/>
          </a:p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0573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3339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800B302-F4DC-4547-9C74-CF794137D166}" type="slidenum">
              <a:rPr lang="en-US" altLang="zh-TW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8655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3458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2674CE4-FBD8-4481-AEFB-CA53E599A745}" type="slidenum">
              <a:rPr lang="en-US" altLang="zh-TW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817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3" name="矩形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7" name="矩形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17" name="頁尾預留位置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8" name="日期預留位置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D680CC22-4E9F-4C64-95EA-15180CEA148A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29" name="投影片編號預留位置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FB655-E279-4DE7-AFF4-4A3FE36E3A57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zh-TW" altLang="en-US" dirty="0"/>
              <a:t>按一下以編輯母片文字樣式</a:t>
            </a:r>
          </a:p>
          <a:p>
            <a:pPr lvl="1" rtl="0" eaLnBrk="1" latinLnBrk="0" hangingPunct="1"/>
            <a:r>
              <a:rPr lang="zh-TW" altLang="en-US" dirty="0"/>
              <a:t>第二層</a:t>
            </a:r>
          </a:p>
          <a:p>
            <a:pPr lvl="2" rtl="0" eaLnBrk="1" latinLnBrk="0" hangingPunct="1"/>
            <a:r>
              <a:rPr lang="zh-TW" altLang="en-US" dirty="0"/>
              <a:t>第三層</a:t>
            </a:r>
          </a:p>
          <a:p>
            <a:pPr lvl="3" rtl="0" eaLnBrk="1" latinLnBrk="0" hangingPunct="1"/>
            <a:r>
              <a:rPr lang="zh-TW" altLang="en-US" dirty="0"/>
              <a:t>第四層</a:t>
            </a:r>
          </a:p>
          <a:p>
            <a:pPr lvl="4" rtl="0" eaLnBrk="1" latinLnBrk="0" hangingPunct="1"/>
            <a:r>
              <a:rPr lang="zh-TW" altLang="en-US" dirty="0"/>
              <a:t>第五</a:t>
            </a:r>
            <a:r>
              <a:rPr lang="zh-TW" altLang="en-US" dirty="0" smtClean="0"/>
              <a:t>層</a:t>
            </a:r>
            <a:r>
              <a:rPr lang="en-US" altLang="zh-TW" dirty="0" smtClean="0"/>
              <a:t>a</a:t>
            </a:r>
            <a:endParaRPr kumimoji="0"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7E4AE4-EFA9-4FD9-A229-004A31E547D5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44B7CC-4AA8-43B8-AE83-02691DCDABC3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572BCF-2FF2-4C6E-B5A8-E6DE1AF4B961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F4FBF5-CDC6-4057-A311-5C521C8F5DB8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=""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</p:txBody>
      </p:sp>
      <p:sp>
        <p:nvSpPr>
          <p:cNvPr id="5" name="內容預留位置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28" name="頁尾預留位置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26" name="日期預留位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3E8C17-4C3B-4AED-BB36-C741E1DC4CDE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27" name="投影片編號預留位置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A274F4D4-41C4-43DF-B10D-F70E9B50FCC2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0D8C69-8E88-4B86-8CF3-2D8ABB71F89F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  <a:p>
            <a:pPr lvl="1" rtl="0" eaLnBrk="1" latinLnBrk="0" hangingPunct="1"/>
            <a:r>
              <a:rPr lang="zh-TW" altLang="en-US" smtClean="0"/>
              <a:t>第二層</a:t>
            </a:r>
          </a:p>
          <a:p>
            <a:pPr lvl="2" rtl="0" eaLnBrk="1" latinLnBrk="0" hangingPunct="1"/>
            <a:r>
              <a:rPr lang="zh-TW" altLang="en-US" smtClean="0"/>
              <a:t>第三層</a:t>
            </a:r>
          </a:p>
          <a:p>
            <a:pPr lvl="3" rtl="0" eaLnBrk="1" latinLnBrk="0" hangingPunct="1"/>
            <a:r>
              <a:rPr lang="zh-TW" altLang="en-US" smtClean="0"/>
              <a:t>第四層</a:t>
            </a:r>
          </a:p>
          <a:p>
            <a:pPr lvl="4" rtl="0" eaLnBrk="1" latinLnBrk="0" hangingPunct="1"/>
            <a:r>
              <a:rPr lang="zh-TW" altLang="en-US" smtClean="0"/>
              <a:t>第五層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5A7139-9615-44C0-8E48-7B3A81ED52C4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eaVert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zh-TW" altLang="en-US" smtClean="0"/>
              <a:t>按一下圖示以新增圖片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zh-TW" altLang="en-US" smtClean="0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D70A3B-5055-4ACA-8D9E-69847E896869}" type="datetime2">
              <a:rPr lang="zh-TW" altLang="en-US" smtClean="0"/>
              <a:t>2019年3月4日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" name="矩形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2" name="矩形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5" name="矩形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6" name="矩形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7" name="矩形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8" name="矩形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9" name="矩形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0" name="矩形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2" name="標題預留位置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13" name="文字預留位置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zh-TW" altLang="en-US" dirty="0" smtClean="0"/>
              <a:t>編輯母片文字樣式</a:t>
            </a:r>
          </a:p>
          <a:p>
            <a:pPr lvl="1" rtl="0"/>
            <a:r>
              <a:rPr lang="zh-TW" altLang="en-US" dirty="0" smtClean="0"/>
              <a:t>第二層</a:t>
            </a:r>
          </a:p>
          <a:p>
            <a:pPr lvl="2" rtl="0"/>
            <a:r>
              <a:rPr lang="zh-TW" altLang="en-US" dirty="0" smtClean="0"/>
              <a:t>第三層</a:t>
            </a:r>
          </a:p>
          <a:p>
            <a:pPr lvl="3" rtl="0"/>
            <a:r>
              <a:rPr lang="zh-TW" altLang="en-US" dirty="0" smtClean="0"/>
              <a:t>第四層</a:t>
            </a:r>
          </a:p>
          <a:p>
            <a:pPr lvl="4" rtl="0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dirty="0" smtClean="0"/>
              <a:t>新增頁尾</a:t>
            </a:r>
            <a:endParaRPr lang="zh-TW" altLang="en-US" dirty="0"/>
          </a:p>
        </p:txBody>
      </p:sp>
      <p:sp>
        <p:nvSpPr>
          <p:cNvPr id="14" name="日期預留位置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2233221-9E5A-44E3-8D2A-51D4D9EBD76D}" type="datetime2">
              <a:rPr lang="zh-TW" altLang="en-US" smtClean="0"/>
              <a:pPr/>
              <a:t>2019年3月4日</a:t>
            </a:fld>
            <a:endParaRPr lang="zh-TW" altLang="en-US" dirty="0"/>
          </a:p>
        </p:txBody>
      </p:sp>
      <p:sp>
        <p:nvSpPr>
          <p:cNvPr id="23" name="投影片編號預留位置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09600" y="1524001"/>
            <a:ext cx="11277600" cy="2335034"/>
          </a:xfrm>
        </p:spPr>
        <p:txBody>
          <a:bodyPr rtlCol="0">
            <a:noAutofit/>
          </a:bodyPr>
          <a:lstStyle/>
          <a:p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業務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宣導暨</a:t>
            </a:r>
            <a:b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請購單系統操作說明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高雄市立三民家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商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rtl="0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計室</a:t>
            </a:r>
          </a:p>
          <a:p>
            <a:pPr rtl="0"/>
            <a:endParaRPr lang="zh-TW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ea typeface="標楷體" panose="03000509000000000000" pitchFamily="65" charset="-120"/>
              </a:rPr>
              <a:t>請購單系統操作介紹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3860431"/>
          </a:xfrm>
        </p:spPr>
        <p:txBody>
          <a:bodyPr rtlCol="0" anchor="ctr">
            <a:normAutofit/>
          </a:bodyPr>
          <a:lstStyle/>
          <a:p>
            <a:pPr marL="3672000" indent="-514350" algn="just">
              <a:lnSpc>
                <a:spcPct val="150000"/>
              </a:lnSpc>
              <a:buFont typeface="+mj-ea"/>
              <a:buAutoNum type="ea1ChtPeriod"/>
            </a:pP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基本資料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維護</a:t>
            </a:r>
          </a:p>
          <a:p>
            <a:pPr marL="3672000" indent="-514350" algn="just">
              <a:lnSpc>
                <a:spcPct val="150000"/>
              </a:lnSpc>
              <a:buFont typeface="+mj-ea"/>
              <a:buAutoNum type="ea1ChtPeriod"/>
            </a:pP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請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購單作業</a:t>
            </a:r>
          </a:p>
          <a:p>
            <a:pPr marL="3672000" indent="-514350" algn="just">
              <a:lnSpc>
                <a:spcPct val="150000"/>
              </a:lnSpc>
              <a:buFont typeface="+mj-ea"/>
              <a:buAutoNum type="ea1ChtPeriod"/>
            </a:pPr>
            <a:r>
              <a:rPr lang="zh-TW" altLang="en-US" sz="40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資料查詢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25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小提醒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各式表單如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有 離開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  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按鈕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，請使用此鈕離開視窗，切勿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點選 ✕ 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否則資料可能會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遺失。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部分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表單會彈跳新視窗，請先確認電腦已關閉快顯封鎖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功能設定。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使用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IE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瀏覽器登入本系統，使用其他瀏覽器可能發生畫面重疊或部分功能無法正常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使用。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458096" y="2394065"/>
            <a:ext cx="902811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離開</a:t>
            </a:r>
            <a:endParaRPr lang="zh-TW" altLang="en-US" sz="2800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482348" y="2394065"/>
            <a:ext cx="543739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ln w="19050">
                  <a:noFill/>
                </a:ln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✕</a:t>
            </a:r>
            <a:endParaRPr lang="zh-TW" altLang="en-US" sz="2800" dirty="0">
              <a:ln w="19050">
                <a:noFill/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34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系統登入</a:t>
            </a:r>
          </a:p>
        </p:txBody>
      </p:sp>
      <p:sp>
        <p:nvSpPr>
          <p:cNvPr id="4" name="文字預留位置 3"/>
          <p:cNvSpPr>
            <a:spLocks noGrp="1"/>
          </p:cNvSpPr>
          <p:nvPr>
            <p:ph sz="half" idx="1"/>
          </p:nvPr>
        </p:nvSpPr>
        <p:spPr>
          <a:xfrm>
            <a:off x="609599" y="1961805"/>
            <a:ext cx="10972801" cy="1379911"/>
          </a:xfrm>
        </p:spPr>
        <p:txBody>
          <a:bodyPr rtlCol="0">
            <a:normAutofit lnSpcReduction="1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登入學校首頁→校內服務→點選請購單系統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手冊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P.2)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或連結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https://accounting.moe.gov.tw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/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669822" y="3341716"/>
            <a:ext cx="6852354" cy="295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13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基本資料維護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idx="1"/>
          </p:nvPr>
        </p:nvSpPr>
        <p:spPr>
          <a:xfrm>
            <a:off x="609600" y="2249424"/>
            <a:ext cx="6040582" cy="3561172"/>
          </a:xfrm>
        </p:spPr>
        <p:txBody>
          <a:bodyPr rtlCol="0"/>
          <a:lstStyle/>
          <a:p>
            <a:pPr marL="109728" indent="0">
              <a:lnSpc>
                <a:spcPct val="15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初次登入：輸入預設密碼並修改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密碼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修改密碼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手冊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P.5)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姓名：職務名稱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密碼修改：請修改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e-Mail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信箱：必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填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6911" y="2249424"/>
            <a:ext cx="4500209" cy="4207625"/>
          </a:xfrm>
          <a:prstGeom prst="rect">
            <a:avLst/>
          </a:prstGeom>
        </p:spPr>
      </p:pic>
      <p:sp>
        <p:nvSpPr>
          <p:cNvPr id="5" name="圓角矩形 4"/>
          <p:cNvSpPr/>
          <p:nvPr/>
        </p:nvSpPr>
        <p:spPr>
          <a:xfrm>
            <a:off x="8512233" y="3163078"/>
            <a:ext cx="2344189" cy="12094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9335513" y="401200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必填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15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請購單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手冊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P.6)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rtlCol="0"/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點選　簽證管理　→點選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簽證用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請購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單　→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產生請購單主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表。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需列印請購單：採購、維修等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需黏貼發票、收據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、印領清冊。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不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列印請購單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只取請購單號碼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：差旅費、鐘點費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等。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複製請購單：人事費、經常性採購、維護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合約。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953124" y="2387347"/>
            <a:ext cx="1710725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簽證</a:t>
            </a:r>
            <a:r>
              <a:rPr lang="zh-TW" altLang="en-US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管理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5235491" y="2387347"/>
            <a:ext cx="3057247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《</a:t>
            </a:r>
            <a:r>
              <a:rPr lang="zh-TW" altLang="en-US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簽證用</a:t>
            </a:r>
            <a:r>
              <a:rPr lang="en-US" altLang="zh-TW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》</a:t>
            </a:r>
            <a:r>
              <a:rPr lang="zh-TW" altLang="en-US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請購單</a:t>
            </a:r>
          </a:p>
        </p:txBody>
      </p:sp>
    </p:spTree>
    <p:extLst>
      <p:ext uri="{BB962C8B-B14F-4D97-AF65-F5344CB8AC3E}">
        <p14:creationId xmlns:p14="http://schemas.microsoft.com/office/powerpoint/2010/main" val="380951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可用科目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109728" indent="0">
              <a:lnSpc>
                <a:spcPct val="15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補助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委辦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計畫、專款：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2123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應付代收款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學校經費➔與教學相關：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522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高職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教育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　　　　➔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與行政相關：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5L1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行政管理及推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展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　　　　➔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資本門：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5M□(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依預算書編列項目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76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補助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委辦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計畫、專款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可用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科目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2123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應付代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收款　→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 2" panose="05020102010507070707" pitchFamily="18" charset="2"/>
              </a:rPr>
              <a:t>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→子目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L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○○○○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　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共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碼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★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教育部及教育局補助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委辦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計畫由教育局統一編碼，有計畫核定公文才有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代碼。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★計畫子目代碼表請參閱會計室網頁最新公告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隨時更新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52532" y="2392957"/>
            <a:ext cx="2698175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2123</a:t>
            </a:r>
            <a:r>
              <a:rPr lang="zh-TW" altLang="en-US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應付</a:t>
            </a:r>
            <a:r>
              <a:rPr lang="zh-TW" alt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代    款</a:t>
            </a:r>
            <a:endParaRPr lang="zh-TW" altLang="en-US" sz="2800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693345" y="2389485"/>
            <a:ext cx="2199641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L</a:t>
            </a:r>
            <a:r>
              <a:rPr lang="en-US" altLang="zh-TW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○○</a:t>
            </a:r>
            <a:r>
              <a:rPr lang="zh-TW" alt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en-US" altLang="zh-TW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○○</a:t>
            </a:r>
            <a:endParaRPr lang="zh-TW" altLang="en-US" sz="2800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210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學校經費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可用科目→分支計劃→用途別</a:t>
            </a:r>
          </a:p>
          <a:p>
            <a:pPr>
              <a:lnSpc>
                <a:spcPct val="150000"/>
              </a:lnSpc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原則上：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522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高職教育→各校經常門分支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計劃</a:t>
            </a:r>
            <a:endParaRPr lang="zh-TW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259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部門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150000"/>
              </a:lnSpc>
              <a:buNone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除下列項目外，請依預設部門，不用修改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各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科實習材料費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授經費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收支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對列項目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控管計畫專用</a:t>
            </a:r>
          </a:p>
        </p:txBody>
      </p:sp>
    </p:spTree>
    <p:extLst>
      <p:ext uri="{BB962C8B-B14F-4D97-AF65-F5344CB8AC3E}">
        <p14:creationId xmlns:p14="http://schemas.microsoft.com/office/powerpoint/2010/main" val="367980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1525" y="1095375"/>
            <a:ext cx="10972800" cy="1066800"/>
          </a:xfrm>
        </p:spPr>
        <p:txBody>
          <a:bodyPr>
            <a:normAutofit/>
          </a:bodyPr>
          <a:lstStyle/>
          <a:p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簽證數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輸入　簽證數　會自動帶入　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購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81175" y="2249424"/>
            <a:ext cx="1261884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簽證數</a:t>
            </a:r>
            <a:endParaRPr lang="zh-TW" altLang="en-US" sz="2800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41143" y="2249424"/>
            <a:ext cx="1261884" cy="52322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請購數</a:t>
            </a:r>
            <a:endParaRPr lang="zh-TW" altLang="en-US" sz="2800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254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619125" y="689610"/>
            <a:ext cx="10972800" cy="5751576"/>
          </a:xfrm>
        </p:spPr>
        <p:txBody>
          <a:bodyPr rtlCol="0" anchor="ctr">
            <a:normAutofit/>
          </a:bodyPr>
          <a:lstStyle/>
          <a:p>
            <a:pPr marL="109728" indent="0" algn="ctr">
              <a:buNone/>
            </a:pPr>
            <a:r>
              <a:rPr lang="zh-TW" altLang="zh-TW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會計室業務宣導</a:t>
            </a:r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請購單明細表摘要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4418076"/>
          </a:xfrm>
        </p:spPr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建議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購物品輸入容易辨識的關鍵字，方便查詢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如○○活動用、選手訓練用等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計畫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輸入用途別項目，方便彙整資料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如鐘點費、物品費等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差旅費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輸入姓名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日期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事由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如張○○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2/21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參加研習差旅費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鐘點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費輸入姓名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日期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事由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如陳○○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5/27○○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研習鐘點費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b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人數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多輸入活動名稱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如○○研習鐘點費共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人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754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723900"/>
            <a:ext cx="10972800" cy="5431536"/>
          </a:xfrm>
        </p:spPr>
        <p:txBody>
          <a:bodyPr anchor="ctr">
            <a:normAutofit/>
          </a:bodyPr>
          <a:lstStyle/>
          <a:p>
            <a:pPr marL="109728" indent="0" algn="ctr">
              <a:buNone/>
            </a:pPr>
            <a:r>
              <a:rPr lang="zh-TW" altLang="en-US" sz="8000" dirty="0">
                <a:latin typeface="Times New Roman" panose="02020603050405020304" pitchFamily="18" charset="0"/>
                <a:ea typeface="標楷體" panose="03000509000000000000" pitchFamily="65" charset="-120"/>
              </a:rPr>
              <a:t>請看系統</a:t>
            </a:r>
            <a:r>
              <a:rPr lang="zh-TW" altLang="en-US" sz="80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操作畫面</a:t>
            </a:r>
            <a:endParaRPr lang="zh-TW" altLang="en-US" sz="8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5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鐘點費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990805"/>
              </p:ext>
            </p:extLst>
          </p:nvPr>
        </p:nvGraphicFramePr>
        <p:xfrm>
          <a:off x="609600" y="2249487"/>
          <a:ext cx="10972800" cy="35278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57600">
                  <a:extLst>
                    <a:ext uri="{9D8B030D-6E8A-4147-A177-3AD203B41FA5}">
                      <a16:colId xmlns="" xmlns:a16="http://schemas.microsoft.com/office/drawing/2014/main" val="1944443390"/>
                    </a:ext>
                  </a:extLst>
                </a:gridCol>
                <a:gridCol w="3657600">
                  <a:extLst>
                    <a:ext uri="{9D8B030D-6E8A-4147-A177-3AD203B41FA5}">
                      <a16:colId xmlns="" xmlns:a16="http://schemas.microsoft.com/office/drawing/2014/main" val="480902914"/>
                    </a:ext>
                  </a:extLst>
                </a:gridCol>
                <a:gridCol w="3657600">
                  <a:extLst>
                    <a:ext uri="{9D8B030D-6E8A-4147-A177-3AD203B41FA5}">
                      <a16:colId xmlns="" xmlns:a16="http://schemas.microsoft.com/office/drawing/2014/main" val="1047268633"/>
                    </a:ext>
                  </a:extLst>
                </a:gridCol>
              </a:tblGrid>
              <a:tr h="419246"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行政院規定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教育局規定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支給上限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36271630"/>
                  </a:ext>
                </a:extLst>
              </a:tr>
              <a:tr h="1036204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國內專家學者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高雄市政府以外人員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2,000</a:t>
                      </a:r>
                      <a:endParaRPr lang="zh-TW" sz="2000" kern="100" baseline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77643413"/>
                  </a:ext>
                </a:extLst>
              </a:tr>
              <a:tr h="1036204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與主辦機關</a:t>
                      </a: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構</a:t>
                      </a: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000" kern="100" baseline="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、學校</a:t>
                      </a: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有隸屬關係之機關</a:t>
                      </a: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構</a:t>
                      </a: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學校人員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高雄市政府</a:t>
                      </a:r>
                    </a:p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暨所屬單位人員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1,500</a:t>
                      </a:r>
                      <a:endParaRPr lang="zh-TW" sz="2000" kern="100" baseline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1658425"/>
                  </a:ext>
                </a:extLst>
              </a:tr>
              <a:tr h="1036204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主辦機關</a:t>
                      </a: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構</a:t>
                      </a: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、學校人員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教育局暨所屬單位人員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baseline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1,000</a:t>
                      </a:r>
                      <a:endParaRPr lang="zh-TW" sz="2000" kern="100" baseline="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71981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鐘點費核銷注意事項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381000" y="2249424"/>
            <a:ext cx="11397916" cy="4325112"/>
          </a:xfrm>
        </p:spPr>
        <p:txBody>
          <a:bodyPr rtlCol="0">
            <a:normAutofit fontScale="92500" lnSpcReduction="10000"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鐘點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費領據請講師親筆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簽名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不可用打字影印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附證明有上課事實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文件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有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研習名稱、日期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起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迄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時間、講師名稱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或簽名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，如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簽到表、課程表或教室日誌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等。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外聘講師請備註服務機關</a:t>
            </a:r>
            <a:r>
              <a:rPr lang="zh-TW" altLang="en-US" dirty="0" smtClean="0">
                <a:latin typeface="新細明體"/>
                <a:ea typeface="新細明體"/>
              </a:rPr>
              <a:t>。</a:t>
            </a:r>
            <a:endParaRPr lang="zh-TW" altLang="en-US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鐘點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費單筆超過基本工資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目前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23,100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元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須扣自提二代健保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由鐘點費扣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鐘點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費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只有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元也要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機關須提撥公提二代健保，計畫未編列二代健保者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，請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於雜支預留。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出席費</a:t>
            </a:r>
          </a:p>
        </p:txBody>
      </p:sp>
      <p:sp>
        <p:nvSpPr>
          <p:cNvPr id="6" name="文字預留位置 5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10972800" cy="4341875"/>
          </a:xfrm>
        </p:spPr>
        <p:txBody>
          <a:bodyPr rtlCol="0"/>
          <a:lstStyle/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每次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會議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2,500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元為上限，由各機關學校視會議諮詢性質及業務繁簡程度支給。</a:t>
            </a: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邀請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之學者專家，如係由遠地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前往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三十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公里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以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上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邀請機關學校得衡酌實際情況，參照國內出差旅費報支要點規定，覈實支給交通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費。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出席費核銷注意事項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出席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費領據請專家親筆簽名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不可用打字影印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附會議簽到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表。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ea typeface="標楷體" panose="03000509000000000000" pitchFamily="65" charset="-120"/>
              </a:rPr>
              <a:t>代墊、</a:t>
            </a:r>
            <a:r>
              <a:rPr lang="zh-TW" altLang="en-US" b="1" dirty="0">
                <a:ea typeface="標楷體" panose="03000509000000000000" pitchFamily="65" charset="-120"/>
              </a:rPr>
              <a:t>預借</a:t>
            </a:r>
            <a:r>
              <a:rPr lang="zh-TW" altLang="en-US" b="1" dirty="0" smtClean="0">
                <a:ea typeface="標楷體" panose="03000509000000000000" pitchFamily="65" charset="-120"/>
              </a:rPr>
              <a:t>、經費核銷</a:t>
            </a:r>
            <a:r>
              <a:rPr lang="zh-TW" altLang="en-US" b="1" dirty="0">
                <a:ea typeface="標楷體" panose="03000509000000000000" pitchFamily="65" charset="-120"/>
              </a:rPr>
              <a:t>注意事項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97569" y="1996760"/>
            <a:ext cx="10972800" cy="4692797"/>
          </a:xfrm>
        </p:spPr>
        <p:txBody>
          <a:bodyPr rtlCol="0">
            <a:normAutofit lnSpcReduction="10000"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代墊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、轉發請以原子筆書寫備註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不可用鉛筆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一萬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元以下代墊請現金支付，不可刷信用卡付款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差旅費除外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超過一萬元以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逕付廠商為原則不可代墊，如廠商要求先付現金者，請填寫預借單並加註原因辦理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預借。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預借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單與請購單須一起循程序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核准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採購之付款及審核程序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於接到請款單據後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</a:rPr>
              <a:t>15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</a:rPr>
              <a:t>日內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付款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不包括例假日、</a:t>
            </a:r>
            <a:r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</a:rPr>
              <a:t>特定假日及退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請受款人補正之日數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60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差旅費核銷注意事項</a:t>
            </a:r>
          </a:p>
        </p:txBody>
      </p:sp>
      <p:sp>
        <p:nvSpPr>
          <p:cNvPr id="4" name="文字預留位置 3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10972800" cy="4341875"/>
          </a:xfrm>
        </p:spPr>
        <p:txBody>
          <a:bodyPr rtlCol="0"/>
          <a:lstStyle/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交通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費：以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學校或住家較近者↔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目的地為起訖地點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起點不是自己家，除非距離較近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住宿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費：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60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公里以上檢據核銷，薦任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1,600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元、簡任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1,800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元。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66928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雜費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：每日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400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元，以人事室核定假別為主，公差才能報支雜費，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公假無雜費。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9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調整雜支上限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10988842" cy="4341875"/>
          </a:xfrm>
        </p:spPr>
        <p:txBody>
          <a:bodyPr/>
          <a:lstStyle/>
          <a:p>
            <a:pPr marL="56880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依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教育局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108.2.26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高市教會字第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10831174700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號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函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6880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因應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教育現場日趨多元，及未來教育發展的快速變遷，茲調整教育部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與教育局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補助及委辦計畫「雜支」項目比率編列上限如下：</a:t>
            </a:r>
          </a:p>
          <a:p>
            <a:pPr marL="622800" indent="-514800">
              <a:lnSpc>
                <a:spcPct val="150000"/>
              </a:lnSpc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教育部計畫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依個別計畫經費編列規定。</a:t>
            </a:r>
          </a:p>
          <a:p>
            <a:pPr marL="622800" indent="-514800">
              <a:lnSpc>
                <a:spcPct val="150000"/>
              </a:lnSpc>
              <a:buNone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教育局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計畫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:10%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</a:p>
          <a:p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500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訓練課程簡報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6224615_TF03460604.potx" id="{459C345E-EC57-4CE6-8378-CD5A0E02B40D}" vid="{75388508-C140-4AE9-B3F8-1A15F21DF63F}"/>
    </a:ext>
  </a:extLst>
</a:theme>
</file>

<file path=ppt/theme/theme2.xml><?xml version="1.0" encoding="utf-8"?>
<a:theme xmlns:a="http://schemas.openxmlformats.org/drawingml/2006/main" name="Office 佈景主題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訓練課程簡報</Template>
  <TotalTime>592</TotalTime>
  <Words>1003</Words>
  <Application>Microsoft Office PowerPoint</Application>
  <PresentationFormat>自訂</PresentationFormat>
  <Paragraphs>123</Paragraphs>
  <Slides>21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訓練課程簡報</vt:lpstr>
      <vt:lpstr> 業務宣導暨 請購單系統操作說明</vt:lpstr>
      <vt:lpstr>PowerPoint 簡報</vt:lpstr>
      <vt:lpstr>鐘點費</vt:lpstr>
      <vt:lpstr>鐘點費核銷注意事項</vt:lpstr>
      <vt:lpstr>出席費</vt:lpstr>
      <vt:lpstr>出席費核銷注意事項</vt:lpstr>
      <vt:lpstr>代墊、預借、經費核銷注意事項</vt:lpstr>
      <vt:lpstr>差旅費核銷注意事項</vt:lpstr>
      <vt:lpstr>調整雜支上限</vt:lpstr>
      <vt:lpstr>請購單系統操作介紹</vt:lpstr>
      <vt:lpstr>小提醒</vt:lpstr>
      <vt:lpstr>系統登入</vt:lpstr>
      <vt:lpstr>基本資料維護</vt:lpstr>
      <vt:lpstr>請購單作業(手冊P.6)</vt:lpstr>
      <vt:lpstr>可用科目</vt:lpstr>
      <vt:lpstr>補助(委辦)計畫、專款</vt:lpstr>
      <vt:lpstr>學校經費</vt:lpstr>
      <vt:lpstr>部門</vt:lpstr>
      <vt:lpstr>簽證數</vt:lpstr>
      <vt:lpstr>請購單明細表摘要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會計室業務宣導暨 請購單系統操作說明</dc:title>
  <dc:creator>80175</dc:creator>
  <cp:lastModifiedBy>user</cp:lastModifiedBy>
  <cp:revision>67</cp:revision>
  <cp:lastPrinted>2019-03-04T07:41:47Z</cp:lastPrinted>
  <dcterms:created xsi:type="dcterms:W3CDTF">2019-02-28T08:31:23Z</dcterms:created>
  <dcterms:modified xsi:type="dcterms:W3CDTF">2019-03-04T07:44:05Z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