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74" r:id="rId3"/>
    <p:sldId id="263" r:id="rId4"/>
    <p:sldId id="264" r:id="rId5"/>
    <p:sldId id="265" r:id="rId6"/>
    <p:sldId id="266" r:id="rId7"/>
    <p:sldId id="288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2" r:id="rId16"/>
    <p:sldId id="260" r:id="rId17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7C80"/>
    <a:srgbClr val="CCFFFF"/>
    <a:srgbClr val="99CCFF"/>
    <a:srgbClr val="FF99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464" y="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5527-46E2-4CF5-9811-2AE9A8779A12}" type="datetimeFigureOut">
              <a:rPr lang="zh-TW" altLang="en-US" smtClean="0"/>
              <a:t>2017/6/22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B1-8E69-4C08-A704-414A7D64B4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5527-46E2-4CF5-9811-2AE9A8779A12}" type="datetimeFigureOut">
              <a:rPr lang="zh-TW" altLang="en-US" smtClean="0"/>
              <a:t>2017/6/22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B1-8E69-4C08-A704-414A7D64B4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5527-46E2-4CF5-9811-2AE9A8779A12}" type="datetimeFigureOut">
              <a:rPr lang="zh-TW" altLang="en-US" smtClean="0"/>
              <a:t>2017/6/22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B1-8E69-4C08-A704-414A7D64B4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5527-46E2-4CF5-9811-2AE9A8779A12}" type="datetimeFigureOut">
              <a:rPr lang="zh-TW" altLang="en-US" smtClean="0"/>
              <a:t>2017/6/22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B1-8E69-4C08-A704-414A7D64B4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5527-46E2-4CF5-9811-2AE9A8779A12}" type="datetimeFigureOut">
              <a:rPr lang="zh-TW" altLang="en-US" smtClean="0"/>
              <a:t>2017/6/22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B1-8E69-4C08-A704-414A7D64B4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5527-46E2-4CF5-9811-2AE9A8779A12}" type="datetimeFigureOut">
              <a:rPr lang="zh-TW" altLang="en-US" smtClean="0"/>
              <a:t>2017/6/22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B1-8E69-4C08-A704-414A7D64B4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5527-46E2-4CF5-9811-2AE9A8779A12}" type="datetimeFigureOut">
              <a:rPr lang="zh-TW" altLang="en-US" smtClean="0"/>
              <a:t>2017/6/22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B1-8E69-4C08-A704-414A7D64B4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5527-46E2-4CF5-9811-2AE9A8779A12}" type="datetimeFigureOut">
              <a:rPr lang="zh-TW" altLang="en-US" smtClean="0"/>
              <a:t>2017/6/22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B1-8E69-4C08-A704-414A7D64B4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5527-46E2-4CF5-9811-2AE9A8779A12}" type="datetimeFigureOut">
              <a:rPr lang="zh-TW" altLang="en-US" smtClean="0"/>
              <a:t>2017/6/22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B1-8E69-4C08-A704-414A7D64B4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5527-46E2-4CF5-9811-2AE9A8779A12}" type="datetimeFigureOut">
              <a:rPr lang="zh-TW" altLang="en-US" smtClean="0"/>
              <a:t>2017/6/22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B1-8E69-4C08-A704-414A7D64B4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5527-46E2-4CF5-9811-2AE9A8779A12}" type="datetimeFigureOut">
              <a:rPr lang="zh-TW" altLang="en-US" smtClean="0"/>
              <a:t>2017/6/22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B1-8E69-4C08-A704-414A7D64B4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05527-46E2-4CF5-9811-2AE9A8779A12}" type="datetimeFigureOut">
              <a:rPr lang="zh-TW" altLang="en-US" smtClean="0"/>
              <a:t>2017/6/22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1D2B1-8E69-4C08-A704-414A7D64B4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32208" b="36096"/>
          <a:stretch>
            <a:fillRect/>
          </a:stretch>
        </p:blipFill>
        <p:spPr>
          <a:xfrm rot="1456723">
            <a:off x="5394983" y="8123655"/>
            <a:ext cx="1810877" cy="147529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6114" b="62706"/>
          <a:stretch>
            <a:fillRect/>
          </a:stretch>
        </p:blipFill>
        <p:spPr>
          <a:xfrm rot="20529886">
            <a:off x="3799244" y="6742005"/>
            <a:ext cx="2122954" cy="290878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8" r="65502"/>
          <a:stretch>
            <a:fillRect/>
          </a:stretch>
        </p:blipFill>
        <p:spPr>
          <a:xfrm rot="884357">
            <a:off x="144965" y="6172740"/>
            <a:ext cx="1502439" cy="133389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518">
            <a:off x="879037" y="7625603"/>
            <a:ext cx="2130645" cy="19421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30144" r="37630" b="33035"/>
          <a:stretch>
            <a:fillRect/>
          </a:stretch>
        </p:blipFill>
        <p:spPr>
          <a:xfrm rot="1297171">
            <a:off x="5516863" y="5056506"/>
            <a:ext cx="1416946" cy="3206774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1163310" y="78959"/>
            <a:ext cx="5468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三民家商</a:t>
            </a:r>
            <a:r>
              <a:rPr lang="zh-TW" altLang="en-US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 </a:t>
            </a:r>
            <a:r>
              <a:rPr lang="en-US" altLang="zh-TW" sz="40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105</a:t>
            </a:r>
            <a:r>
              <a:rPr lang="zh-TW" altLang="en-US" sz="40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學年度 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0" y="773562"/>
            <a:ext cx="6857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餐服社成果冊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201355" y="1743852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正、副社長</a:t>
            </a: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: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觀</a:t>
            </a: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104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勤 吳培郁、觀</a:t>
            </a: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104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和 林佳澐</a:t>
            </a:r>
            <a:endParaRPr lang="en-US" altLang="zh-TW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社團指導老師</a:t>
            </a: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: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許如玲老師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643622" y="9400611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編輯</a:t>
            </a: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: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觀</a:t>
            </a: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104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勤 吳培郁、觀</a:t>
            </a: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104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和 林佳澐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669753" y="2601916"/>
            <a:ext cx="5518494" cy="3947654"/>
            <a:chOff x="686334" y="2521055"/>
            <a:chExt cx="5518494" cy="3947654"/>
          </a:xfrm>
        </p:grpSpPr>
        <p:sp>
          <p:nvSpPr>
            <p:cNvPr id="20" name="矩形 19"/>
            <p:cNvSpPr/>
            <p:nvPr/>
          </p:nvSpPr>
          <p:spPr>
            <a:xfrm>
              <a:off x="4514344" y="2521055"/>
              <a:ext cx="1272319" cy="1272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>
                  <a:solidFill>
                    <a:schemeClr val="tx1"/>
                  </a:solidFill>
                  <a:latin typeface="華康新特明體(P)" panose="02020900000000000000" pitchFamily="18" charset="-120"/>
                  <a:ea typeface="華康新特明體(P)" panose="02020900000000000000" pitchFamily="18" charset="-120"/>
                </a:rPr>
                <a:t>社團</a:t>
              </a:r>
              <a:endParaRPr lang="en-US" altLang="zh-TW" sz="3200" dirty="0">
                <a:solidFill>
                  <a:schemeClr val="tx1"/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endParaRPr>
            </a:p>
            <a:p>
              <a:pPr algn="ctr"/>
              <a:r>
                <a:rPr lang="en-US" altLang="zh-TW" sz="3200" dirty="0">
                  <a:solidFill>
                    <a:schemeClr val="tx1"/>
                  </a:solidFill>
                  <a:latin typeface="華康新特明體(P)" panose="02020900000000000000" pitchFamily="18" charset="-120"/>
                  <a:ea typeface="華康新特明體(P)" panose="02020900000000000000" pitchFamily="18" charset="-120"/>
                </a:rPr>
                <a:t>Logo</a:t>
              </a: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686334" y="2665130"/>
              <a:ext cx="5518494" cy="3803579"/>
              <a:chOff x="597810" y="1917770"/>
              <a:chExt cx="5518494" cy="3803579"/>
            </a:xfrm>
          </p:grpSpPr>
          <p:sp>
            <p:nvSpPr>
              <p:cNvPr id="5" name="橢圓 4"/>
              <p:cNvSpPr/>
              <p:nvPr/>
            </p:nvSpPr>
            <p:spPr>
              <a:xfrm>
                <a:off x="597810" y="1917770"/>
                <a:ext cx="3803579" cy="38035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000" dirty="0">
                    <a:solidFill>
                      <a:schemeClr val="tx1"/>
                    </a:solidFill>
                    <a:latin typeface="華康新特明體" panose="02020909000000000000" pitchFamily="49" charset="-120"/>
                    <a:ea typeface="華康新特明體" panose="02020909000000000000" pitchFamily="49" charset="-120"/>
                  </a:rPr>
                  <a:t>照片</a:t>
                </a:r>
              </a:p>
            </p:txBody>
          </p:sp>
          <p:sp>
            <p:nvSpPr>
              <p:cNvPr id="6" name="橢圓 5"/>
              <p:cNvSpPr/>
              <p:nvPr/>
            </p:nvSpPr>
            <p:spPr>
              <a:xfrm>
                <a:off x="3984110" y="3247136"/>
                <a:ext cx="2132194" cy="213219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000" dirty="0">
                    <a:solidFill>
                      <a:schemeClr val="tx1"/>
                    </a:solidFill>
                    <a:latin typeface="華康新特明體" panose="02020909000000000000" pitchFamily="49" charset="-120"/>
                    <a:ea typeface="華康新特明體" panose="02020909000000000000" pitchFamily="49" charset="-120"/>
                  </a:rPr>
                  <a:t>照片</a:t>
                </a:r>
              </a:p>
            </p:txBody>
          </p:sp>
        </p:grpSp>
      </p:grpSp>
      <p:pic>
        <p:nvPicPr>
          <p:cNvPr id="29" name="圖片 28" descr="圖片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12" y="39756"/>
            <a:ext cx="1124158" cy="1024329"/>
          </a:xfrm>
          <a:prstGeom prst="rect">
            <a:avLst/>
          </a:prstGeom>
        </p:spPr>
      </p:pic>
      <p:pic>
        <p:nvPicPr>
          <p:cNvPr id="30" name="圖片 29" descr="1758301dec8c4d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33450" y="7391400"/>
            <a:ext cx="2857500" cy="2857500"/>
          </a:xfrm>
          <a:prstGeom prst="rect">
            <a:avLst/>
          </a:prstGeom>
        </p:spPr>
      </p:pic>
      <p:sp>
        <p:nvSpPr>
          <p:cNvPr id="32" name="文字方塊 31"/>
          <p:cNvSpPr txBox="1"/>
          <p:nvPr/>
        </p:nvSpPr>
        <p:spPr>
          <a:xfrm>
            <a:off x="2125405" y="879235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こんにちは</a:t>
            </a:r>
            <a:endParaRPr lang="zh-TW" alt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33" name="圖片 32" descr="cocktail-drin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2700" y="6178094"/>
            <a:ext cx="4305300" cy="2872442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1477705" y="6487302"/>
            <a:ext cx="1428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안</a:t>
            </a:r>
            <a:endParaRPr lang="en-US" altLang="ko-KR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  <a:p>
            <a:r>
              <a:rPr lang="zh-TW" altLang="en-US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  <a:ea typeface="華康相撲體" pitchFamily="65" charset="-120"/>
              </a:rPr>
              <a:t>    </a:t>
            </a:r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녕</a:t>
            </a:r>
            <a:endParaRPr lang="zh-TW" altLang="en-US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1" y="2256817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社團經費運用</a:t>
            </a:r>
            <a:endParaRPr lang="en-US" altLang="zh-TW" sz="66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 algn="ctr"/>
            <a:r>
              <a:rPr lang="zh-TW" altLang="en-US" sz="6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與財產管理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014044" y="4721091"/>
            <a:ext cx="6276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社團經費運用紀錄</a:t>
            </a:r>
            <a:endParaRPr lang="en-US" altLang="zh-TW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財產管理清冊及記錄</a:t>
            </a:r>
            <a:endParaRPr lang="en-US" altLang="zh-TW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32208" b="36096"/>
          <a:stretch>
            <a:fillRect/>
          </a:stretch>
        </p:blipFill>
        <p:spPr>
          <a:xfrm rot="1456723">
            <a:off x="4804851" y="6637755"/>
            <a:ext cx="1810877" cy="147529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6114" b="62706"/>
          <a:stretch>
            <a:fillRect/>
          </a:stretch>
        </p:blipFill>
        <p:spPr>
          <a:xfrm rot="20529886">
            <a:off x="3589693" y="6742004"/>
            <a:ext cx="2122954" cy="2908782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8" r="65502"/>
          <a:stretch>
            <a:fillRect/>
          </a:stretch>
        </p:blipFill>
        <p:spPr>
          <a:xfrm rot="884357">
            <a:off x="144965" y="6363240"/>
            <a:ext cx="1502439" cy="133389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518">
            <a:off x="879037" y="7816103"/>
            <a:ext cx="2130645" cy="1942123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30144" r="37630" b="33035"/>
          <a:stretch>
            <a:fillRect/>
          </a:stretch>
        </p:blipFill>
        <p:spPr>
          <a:xfrm rot="1297171">
            <a:off x="5421612" y="6847205"/>
            <a:ext cx="1416946" cy="3206774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2125405" y="898285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こんにちは</a:t>
            </a:r>
            <a:endParaRPr lang="zh-TW" alt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27" name="圖片 26" descr="cocktail-dri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2700" y="6311444"/>
            <a:ext cx="4305300" cy="2872442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1477705" y="6677802"/>
            <a:ext cx="1428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안</a:t>
            </a:r>
            <a:endParaRPr lang="en-US" altLang="ko-KR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  <a:p>
            <a:r>
              <a:rPr lang="zh-TW" altLang="en-US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  <a:ea typeface="華康相撲體" pitchFamily="65" charset="-120"/>
              </a:rPr>
              <a:t>    </a:t>
            </a:r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녕</a:t>
            </a:r>
            <a:endParaRPr lang="zh-TW" altLang="en-US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</p:txBody>
      </p:sp>
      <p:pic>
        <p:nvPicPr>
          <p:cNvPr id="29" name="圖片 28" descr="1758301dec8c4d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33450" y="7391400"/>
            <a:ext cx="2857500" cy="2857500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6185647" y="9233647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1" y="2256817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社團活動資料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39903" y="3674371"/>
            <a:ext cx="6276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105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學年度上學期餐服社活動資料</a:t>
            </a:r>
            <a:endParaRPr lang="en-US" altLang="zh-TW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   </a:t>
            </a: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(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一</a:t>
            </a: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)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上課點滴</a:t>
            </a:r>
            <a:endParaRPr lang="en-US" altLang="zh-TW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   </a:t>
            </a: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(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二</a:t>
            </a: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)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競賽、成果發表、校外活動</a:t>
            </a:r>
            <a:endParaRPr lang="en-US" altLang="zh-TW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105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學年度下學期餐服社活動資料</a:t>
            </a:r>
            <a:endParaRPr lang="en-US" altLang="zh-TW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   </a:t>
            </a: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(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一</a:t>
            </a: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)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上課點滴</a:t>
            </a:r>
            <a:endParaRPr lang="en-US" altLang="zh-TW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   </a:t>
            </a: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(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二</a:t>
            </a: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)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競賽、成果發表、校外活動</a:t>
            </a:r>
            <a:endParaRPr lang="en-US" altLang="zh-TW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32208" b="36096"/>
          <a:stretch>
            <a:fillRect/>
          </a:stretch>
        </p:blipFill>
        <p:spPr>
          <a:xfrm rot="1456723">
            <a:off x="4804851" y="6637755"/>
            <a:ext cx="1810877" cy="147529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6114" b="62706"/>
          <a:stretch>
            <a:fillRect/>
          </a:stretch>
        </p:blipFill>
        <p:spPr>
          <a:xfrm rot="20529886">
            <a:off x="3589693" y="6742004"/>
            <a:ext cx="2122954" cy="2908782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8" r="65502"/>
          <a:stretch>
            <a:fillRect/>
          </a:stretch>
        </p:blipFill>
        <p:spPr>
          <a:xfrm rot="884357">
            <a:off x="144965" y="6363240"/>
            <a:ext cx="1502439" cy="133389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518">
            <a:off x="879037" y="7816103"/>
            <a:ext cx="2130645" cy="1942123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30144" r="37630" b="33035"/>
          <a:stretch>
            <a:fillRect/>
          </a:stretch>
        </p:blipFill>
        <p:spPr>
          <a:xfrm rot="1297171">
            <a:off x="5421612" y="6847205"/>
            <a:ext cx="1416946" cy="3206774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2125405" y="898285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こんにちは</a:t>
            </a:r>
            <a:endParaRPr lang="zh-TW" alt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27" name="圖片 26" descr="cocktail-dri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2700" y="6311444"/>
            <a:ext cx="4305300" cy="2872442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1477705" y="6677802"/>
            <a:ext cx="1428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안</a:t>
            </a:r>
            <a:endParaRPr lang="en-US" altLang="ko-KR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  <a:p>
            <a:r>
              <a:rPr lang="zh-TW" altLang="en-US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  <a:ea typeface="華康相撲體" pitchFamily="65" charset="-120"/>
              </a:rPr>
              <a:t>    </a:t>
            </a:r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녕</a:t>
            </a:r>
            <a:endParaRPr lang="zh-TW" altLang="en-US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</p:txBody>
      </p:sp>
      <p:pic>
        <p:nvPicPr>
          <p:cNvPr id="29" name="圖片 28" descr="1758301dec8c4d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33450" y="7391400"/>
            <a:ext cx="2857500" cy="2857500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6185647" y="9233647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1" y="2256817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社員心得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32208" b="36096"/>
          <a:stretch>
            <a:fillRect/>
          </a:stretch>
        </p:blipFill>
        <p:spPr>
          <a:xfrm rot="1456723">
            <a:off x="4804851" y="6637755"/>
            <a:ext cx="1810877" cy="147529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6114" b="62706"/>
          <a:stretch>
            <a:fillRect/>
          </a:stretch>
        </p:blipFill>
        <p:spPr>
          <a:xfrm rot="20529886">
            <a:off x="3589693" y="6742004"/>
            <a:ext cx="2122954" cy="290878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8" r="65502"/>
          <a:stretch>
            <a:fillRect/>
          </a:stretch>
        </p:blipFill>
        <p:spPr>
          <a:xfrm rot="884357">
            <a:off x="144965" y="6363240"/>
            <a:ext cx="1502439" cy="133389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518">
            <a:off x="879037" y="7816103"/>
            <a:ext cx="2130645" cy="194212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30144" r="37630" b="33035"/>
          <a:stretch>
            <a:fillRect/>
          </a:stretch>
        </p:blipFill>
        <p:spPr>
          <a:xfrm rot="1297171">
            <a:off x="5421612" y="6847205"/>
            <a:ext cx="1416946" cy="320677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2125405" y="898285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こんにちは</a:t>
            </a:r>
            <a:endParaRPr lang="zh-TW" alt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26" name="圖片 25" descr="cocktail-dri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2700" y="6311444"/>
            <a:ext cx="4305300" cy="2872442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1477705" y="6677802"/>
            <a:ext cx="1428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안</a:t>
            </a:r>
            <a:endParaRPr lang="en-US" altLang="ko-KR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  <a:p>
            <a:r>
              <a:rPr lang="zh-TW" altLang="en-US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  <a:ea typeface="華康相撲體" pitchFamily="65" charset="-120"/>
              </a:rPr>
              <a:t>    </a:t>
            </a:r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녕</a:t>
            </a:r>
            <a:endParaRPr lang="zh-TW" altLang="en-US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</p:txBody>
      </p:sp>
      <p:pic>
        <p:nvPicPr>
          <p:cNvPr id="28" name="圖片 27" descr="1758301dec8c4d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33450" y="7391400"/>
            <a:ext cx="2857500" cy="285750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6185647" y="9233647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1" y="2256817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社團活動紀錄簿</a:t>
            </a: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32208" b="36096"/>
          <a:stretch>
            <a:fillRect/>
          </a:stretch>
        </p:blipFill>
        <p:spPr>
          <a:xfrm rot="1456723">
            <a:off x="4804851" y="6637755"/>
            <a:ext cx="1810877" cy="1475290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6114" b="62706"/>
          <a:stretch>
            <a:fillRect/>
          </a:stretch>
        </p:blipFill>
        <p:spPr>
          <a:xfrm rot="20529886">
            <a:off x="3589693" y="6742004"/>
            <a:ext cx="2122954" cy="2908782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8" r="65502"/>
          <a:stretch>
            <a:fillRect/>
          </a:stretch>
        </p:blipFill>
        <p:spPr>
          <a:xfrm rot="884357">
            <a:off x="144965" y="6363240"/>
            <a:ext cx="1502439" cy="1333890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518">
            <a:off x="879037" y="7816103"/>
            <a:ext cx="2130645" cy="1942123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30144" r="37630" b="33035"/>
          <a:stretch>
            <a:fillRect/>
          </a:stretch>
        </p:blipFill>
        <p:spPr>
          <a:xfrm rot="1297171">
            <a:off x="5421612" y="6847205"/>
            <a:ext cx="1416946" cy="3206774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2125405" y="898285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こんにちは</a:t>
            </a:r>
            <a:endParaRPr lang="zh-TW" alt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35" name="圖片 34" descr="cocktail-dri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2700" y="6311444"/>
            <a:ext cx="4305300" cy="2872442"/>
          </a:xfrm>
          <a:prstGeom prst="rect">
            <a:avLst/>
          </a:prstGeom>
        </p:spPr>
      </p:pic>
      <p:sp>
        <p:nvSpPr>
          <p:cNvPr id="36" name="文字方塊 35"/>
          <p:cNvSpPr txBox="1"/>
          <p:nvPr/>
        </p:nvSpPr>
        <p:spPr>
          <a:xfrm>
            <a:off x="1477705" y="6677802"/>
            <a:ext cx="1428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안</a:t>
            </a:r>
            <a:endParaRPr lang="en-US" altLang="ko-KR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  <a:p>
            <a:r>
              <a:rPr lang="zh-TW" altLang="en-US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  <a:ea typeface="華康相撲體" pitchFamily="65" charset="-120"/>
              </a:rPr>
              <a:t>    </a:t>
            </a:r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녕</a:t>
            </a:r>
            <a:endParaRPr lang="zh-TW" altLang="en-US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</p:txBody>
      </p:sp>
      <p:pic>
        <p:nvPicPr>
          <p:cNvPr id="37" name="圖片 36" descr="1758301dec8c4d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33450" y="7391400"/>
            <a:ext cx="2857500" cy="285750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6185647" y="9233647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1" y="2256817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其他資料</a:t>
            </a: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32208" b="36096"/>
          <a:stretch>
            <a:fillRect/>
          </a:stretch>
        </p:blipFill>
        <p:spPr>
          <a:xfrm rot="1456723">
            <a:off x="4804851" y="6637755"/>
            <a:ext cx="1810877" cy="1475290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6114" b="62706"/>
          <a:stretch>
            <a:fillRect/>
          </a:stretch>
        </p:blipFill>
        <p:spPr>
          <a:xfrm rot="20529886">
            <a:off x="3589693" y="6742004"/>
            <a:ext cx="2122954" cy="2908782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8" r="65502"/>
          <a:stretch>
            <a:fillRect/>
          </a:stretch>
        </p:blipFill>
        <p:spPr>
          <a:xfrm rot="884357">
            <a:off x="144965" y="6363240"/>
            <a:ext cx="1502439" cy="1333890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518">
            <a:off x="879037" y="7816103"/>
            <a:ext cx="2130645" cy="1942123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30144" r="37630" b="33035"/>
          <a:stretch>
            <a:fillRect/>
          </a:stretch>
        </p:blipFill>
        <p:spPr>
          <a:xfrm rot="1297171">
            <a:off x="5421612" y="6847205"/>
            <a:ext cx="1416946" cy="3206774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2125405" y="898285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こんにちは</a:t>
            </a:r>
            <a:endParaRPr lang="zh-TW" alt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35" name="圖片 34" descr="cocktail-dri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2700" y="6311444"/>
            <a:ext cx="4305300" cy="2872442"/>
          </a:xfrm>
          <a:prstGeom prst="rect">
            <a:avLst/>
          </a:prstGeom>
        </p:spPr>
      </p:pic>
      <p:sp>
        <p:nvSpPr>
          <p:cNvPr id="36" name="文字方塊 35"/>
          <p:cNvSpPr txBox="1"/>
          <p:nvPr/>
        </p:nvSpPr>
        <p:spPr>
          <a:xfrm>
            <a:off x="1477705" y="6677802"/>
            <a:ext cx="1428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안</a:t>
            </a:r>
            <a:endParaRPr lang="en-US" altLang="ko-KR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  <a:p>
            <a:r>
              <a:rPr lang="zh-TW" altLang="en-US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  <a:ea typeface="華康相撲體" pitchFamily="65" charset="-120"/>
              </a:rPr>
              <a:t>    </a:t>
            </a:r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녕</a:t>
            </a:r>
            <a:endParaRPr lang="zh-TW" altLang="en-US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</p:txBody>
      </p:sp>
      <p:pic>
        <p:nvPicPr>
          <p:cNvPr id="37" name="圖片 36" descr="1758301dec8c4d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33450" y="7391400"/>
            <a:ext cx="2857500" cy="285750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6185647" y="9233647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145" y="-22860"/>
            <a:ext cx="6892290" cy="9951720"/>
            <a:chOff x="-27" y="-36"/>
            <a:chExt cx="10854" cy="1567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" y="-36"/>
              <a:ext cx="10854" cy="1567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65" y="737"/>
              <a:ext cx="2995" cy="2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6114" b="62706"/>
          <a:stretch>
            <a:fillRect/>
          </a:stretch>
        </p:blipFill>
        <p:spPr>
          <a:xfrm rot="3009350">
            <a:off x="-70957" y="3697709"/>
            <a:ext cx="882116" cy="1208638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32208" b="36096"/>
          <a:stretch>
            <a:fillRect/>
          </a:stretch>
        </p:blipFill>
        <p:spPr>
          <a:xfrm rot="1456723">
            <a:off x="2554605" y="2988310"/>
            <a:ext cx="1153160" cy="939165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6114" b="62706"/>
          <a:stretch>
            <a:fillRect/>
          </a:stretch>
        </p:blipFill>
        <p:spPr>
          <a:xfrm rot="19475976">
            <a:off x="6129255" y="-13556"/>
            <a:ext cx="859809" cy="1178074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8" r="65502"/>
          <a:stretch>
            <a:fillRect/>
          </a:stretch>
        </p:blipFill>
        <p:spPr>
          <a:xfrm rot="884357">
            <a:off x="3380740" y="5113655"/>
            <a:ext cx="762000" cy="676910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518">
            <a:off x="5222831" y="6581996"/>
            <a:ext cx="1441246" cy="1313723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30144" r="37630" b="33035"/>
          <a:stretch>
            <a:fillRect/>
          </a:stretch>
        </p:blipFill>
        <p:spPr>
          <a:xfrm rot="20552770">
            <a:off x="-46807" y="7937103"/>
            <a:ext cx="782759" cy="1771507"/>
          </a:xfrm>
          <a:prstGeom prst="rect">
            <a:avLst/>
          </a:prstGeom>
        </p:spPr>
      </p:pic>
      <p:sp>
        <p:nvSpPr>
          <p:cNvPr id="38" name="文字方塊 37"/>
          <p:cNvSpPr txBox="1"/>
          <p:nvPr/>
        </p:nvSpPr>
        <p:spPr>
          <a:xfrm>
            <a:off x="802143" y="8994024"/>
            <a:ext cx="3135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こんにちは</a:t>
            </a:r>
            <a:endParaRPr lang="zh-TW" alt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45" name="圖片 44" descr="cocktail-drin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609" y="467995"/>
            <a:ext cx="2209800" cy="1474351"/>
          </a:xfrm>
          <a:prstGeom prst="rect">
            <a:avLst/>
          </a:prstGeom>
        </p:spPr>
      </p:pic>
      <p:sp>
        <p:nvSpPr>
          <p:cNvPr id="46" name="文字方塊 45"/>
          <p:cNvSpPr txBox="1"/>
          <p:nvPr/>
        </p:nvSpPr>
        <p:spPr>
          <a:xfrm>
            <a:off x="4909397" y="1205170"/>
            <a:ext cx="1833880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안녕</a:t>
            </a:r>
            <a:endParaRPr lang="zh-TW" altLang="en-US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</p:txBody>
      </p:sp>
      <p:pic>
        <p:nvPicPr>
          <p:cNvPr id="47" name="圖片 46" descr="1758301dec8c4d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720000">
            <a:off x="1027319" y="415290"/>
            <a:ext cx="1743710" cy="17437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-36576" y="4023408"/>
            <a:ext cx="6894576" cy="59436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32208" b="36096"/>
          <a:stretch>
            <a:fillRect/>
          </a:stretch>
        </p:blipFill>
        <p:spPr>
          <a:xfrm>
            <a:off x="651639" y="6900502"/>
            <a:ext cx="1820784" cy="148336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6114" b="62706"/>
          <a:stretch>
            <a:fillRect/>
          </a:stretch>
        </p:blipFill>
        <p:spPr>
          <a:xfrm rot="3249351">
            <a:off x="2455547" y="5731047"/>
            <a:ext cx="1587905" cy="217568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8" r="65502"/>
          <a:stretch>
            <a:fillRect/>
          </a:stretch>
        </p:blipFill>
        <p:spPr>
          <a:xfrm>
            <a:off x="4831302" y="7852998"/>
            <a:ext cx="2026698" cy="179933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715">
            <a:off x="159534" y="7811269"/>
            <a:ext cx="2094091" cy="190880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49"/>
          <a:stretch>
            <a:fillRect/>
          </a:stretch>
        </p:blipFill>
        <p:spPr>
          <a:xfrm rot="20446042">
            <a:off x="1696090" y="5494343"/>
            <a:ext cx="821114" cy="203998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30144" r="37630" b="33035"/>
          <a:stretch>
            <a:fillRect/>
          </a:stretch>
        </p:blipFill>
        <p:spPr>
          <a:xfrm rot="1952955">
            <a:off x="4048591" y="6629812"/>
            <a:ext cx="1447617" cy="327618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433">
            <a:off x="1451200" y="8360334"/>
            <a:ext cx="2106841" cy="118361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683">
            <a:off x="3698618" y="5667947"/>
            <a:ext cx="2220102" cy="2220102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1191955" y="919811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こんにちは</a:t>
            </a:r>
            <a:endParaRPr lang="zh-TW" alt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27" name="圖片 26" descr="cocktail-drink.png"/>
          <p:cNvPicPr>
            <a:picLocks noChangeAspect="1"/>
          </p:cNvPicPr>
          <p:nvPr/>
        </p:nvPicPr>
        <p:blipFill>
          <a:blip r:embed="rId10" cstate="print"/>
          <a:srcRect r="43805"/>
          <a:stretch>
            <a:fillRect/>
          </a:stretch>
        </p:blipFill>
        <p:spPr>
          <a:xfrm>
            <a:off x="3467100" y="4892080"/>
            <a:ext cx="1524000" cy="1809412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 rot="19742712">
            <a:off x="2792155" y="7395807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안녕</a:t>
            </a:r>
            <a:endParaRPr lang="zh-TW" altLang="en-US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</p:txBody>
      </p:sp>
      <p:pic>
        <p:nvPicPr>
          <p:cNvPr id="29" name="圖片 28" descr="1758301dec8c4d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66900" y="4781550"/>
            <a:ext cx="1803856" cy="1803856"/>
          </a:xfrm>
          <a:prstGeom prst="rect">
            <a:avLst/>
          </a:prstGeom>
        </p:spPr>
      </p:pic>
      <p:pic>
        <p:nvPicPr>
          <p:cNvPr id="30" name="圖片 29" descr="圖片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70262" y="2859156"/>
            <a:ext cx="2301738" cy="20973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1950" y="152400"/>
            <a:ext cx="6115050" cy="965835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1028700" y="787400"/>
            <a:ext cx="4857750" cy="774700"/>
          </a:xfrm>
          <a:custGeom>
            <a:avLst/>
            <a:gdLst>
              <a:gd name="connsiteX0" fmla="*/ 0 w 3714750"/>
              <a:gd name="connsiteY0" fmla="*/ 127000 h 771525"/>
              <a:gd name="connsiteX1" fmla="*/ 1733550 w 3714750"/>
              <a:gd name="connsiteY1" fmla="*/ 88900 h 771525"/>
              <a:gd name="connsiteX2" fmla="*/ 2019300 w 3714750"/>
              <a:gd name="connsiteY2" fmla="*/ 660400 h 771525"/>
              <a:gd name="connsiteX3" fmla="*/ 3714750 w 3714750"/>
              <a:gd name="connsiteY3" fmla="*/ 7556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771525">
                <a:moveTo>
                  <a:pt x="0" y="127000"/>
                </a:moveTo>
                <a:cubicBezTo>
                  <a:pt x="698500" y="63500"/>
                  <a:pt x="1397000" y="0"/>
                  <a:pt x="1733550" y="88900"/>
                </a:cubicBezTo>
                <a:cubicBezTo>
                  <a:pt x="2070100" y="177800"/>
                  <a:pt x="1689100" y="549275"/>
                  <a:pt x="2019300" y="660400"/>
                </a:cubicBezTo>
                <a:cubicBezTo>
                  <a:pt x="2349500" y="771525"/>
                  <a:pt x="3032125" y="763587"/>
                  <a:pt x="3714750" y="755650"/>
                </a:cubicBezTo>
              </a:path>
            </a:pathLst>
          </a:cu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>
            <a:endCxn id="2" idx="2"/>
          </p:cNvCxnSpPr>
          <p:nvPr/>
        </p:nvCxnSpPr>
        <p:spPr>
          <a:xfrm flipH="1">
            <a:off x="3419475" y="1181100"/>
            <a:ext cx="66676" cy="862965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手繪多邊形 19"/>
          <p:cNvSpPr/>
          <p:nvPr/>
        </p:nvSpPr>
        <p:spPr>
          <a:xfrm>
            <a:off x="1028700" y="1644650"/>
            <a:ext cx="4857750" cy="774700"/>
          </a:xfrm>
          <a:custGeom>
            <a:avLst/>
            <a:gdLst>
              <a:gd name="connsiteX0" fmla="*/ 0 w 3714750"/>
              <a:gd name="connsiteY0" fmla="*/ 127000 h 771525"/>
              <a:gd name="connsiteX1" fmla="*/ 1733550 w 3714750"/>
              <a:gd name="connsiteY1" fmla="*/ 88900 h 771525"/>
              <a:gd name="connsiteX2" fmla="*/ 2019300 w 3714750"/>
              <a:gd name="connsiteY2" fmla="*/ 660400 h 771525"/>
              <a:gd name="connsiteX3" fmla="*/ 3714750 w 3714750"/>
              <a:gd name="connsiteY3" fmla="*/ 7556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771525">
                <a:moveTo>
                  <a:pt x="0" y="127000"/>
                </a:moveTo>
                <a:cubicBezTo>
                  <a:pt x="698500" y="63500"/>
                  <a:pt x="1397000" y="0"/>
                  <a:pt x="1733550" y="88900"/>
                </a:cubicBezTo>
                <a:cubicBezTo>
                  <a:pt x="2070100" y="177800"/>
                  <a:pt x="1689100" y="549275"/>
                  <a:pt x="2019300" y="660400"/>
                </a:cubicBezTo>
                <a:cubicBezTo>
                  <a:pt x="2349500" y="771525"/>
                  <a:pt x="3032125" y="763587"/>
                  <a:pt x="3714750" y="755650"/>
                </a:cubicBezTo>
              </a:path>
            </a:pathLst>
          </a:cu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1028700" y="3340100"/>
            <a:ext cx="4857750" cy="774700"/>
          </a:xfrm>
          <a:custGeom>
            <a:avLst/>
            <a:gdLst>
              <a:gd name="connsiteX0" fmla="*/ 0 w 3714750"/>
              <a:gd name="connsiteY0" fmla="*/ 127000 h 771525"/>
              <a:gd name="connsiteX1" fmla="*/ 1733550 w 3714750"/>
              <a:gd name="connsiteY1" fmla="*/ 88900 h 771525"/>
              <a:gd name="connsiteX2" fmla="*/ 2019300 w 3714750"/>
              <a:gd name="connsiteY2" fmla="*/ 660400 h 771525"/>
              <a:gd name="connsiteX3" fmla="*/ 3714750 w 3714750"/>
              <a:gd name="connsiteY3" fmla="*/ 7556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771525">
                <a:moveTo>
                  <a:pt x="0" y="127000"/>
                </a:moveTo>
                <a:cubicBezTo>
                  <a:pt x="698500" y="63500"/>
                  <a:pt x="1397000" y="0"/>
                  <a:pt x="1733550" y="88900"/>
                </a:cubicBezTo>
                <a:cubicBezTo>
                  <a:pt x="2070100" y="177800"/>
                  <a:pt x="1689100" y="549275"/>
                  <a:pt x="2019300" y="660400"/>
                </a:cubicBezTo>
                <a:cubicBezTo>
                  <a:pt x="2349500" y="771525"/>
                  <a:pt x="3032125" y="763587"/>
                  <a:pt x="3714750" y="755650"/>
                </a:cubicBezTo>
              </a:path>
            </a:pathLst>
          </a:cu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>
            <a:off x="1028700" y="4216400"/>
            <a:ext cx="4857750" cy="774700"/>
          </a:xfrm>
          <a:custGeom>
            <a:avLst/>
            <a:gdLst>
              <a:gd name="connsiteX0" fmla="*/ 0 w 3714750"/>
              <a:gd name="connsiteY0" fmla="*/ 127000 h 771525"/>
              <a:gd name="connsiteX1" fmla="*/ 1733550 w 3714750"/>
              <a:gd name="connsiteY1" fmla="*/ 88900 h 771525"/>
              <a:gd name="connsiteX2" fmla="*/ 2019300 w 3714750"/>
              <a:gd name="connsiteY2" fmla="*/ 660400 h 771525"/>
              <a:gd name="connsiteX3" fmla="*/ 3714750 w 3714750"/>
              <a:gd name="connsiteY3" fmla="*/ 7556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771525">
                <a:moveTo>
                  <a:pt x="0" y="127000"/>
                </a:moveTo>
                <a:cubicBezTo>
                  <a:pt x="698500" y="63500"/>
                  <a:pt x="1397000" y="0"/>
                  <a:pt x="1733550" y="88900"/>
                </a:cubicBezTo>
                <a:cubicBezTo>
                  <a:pt x="2070100" y="177800"/>
                  <a:pt x="1689100" y="549275"/>
                  <a:pt x="2019300" y="660400"/>
                </a:cubicBezTo>
                <a:cubicBezTo>
                  <a:pt x="2349500" y="771525"/>
                  <a:pt x="3032125" y="763587"/>
                  <a:pt x="3714750" y="755650"/>
                </a:cubicBezTo>
              </a:path>
            </a:pathLst>
          </a:cu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1028700" y="5092700"/>
            <a:ext cx="4857750" cy="774700"/>
          </a:xfrm>
          <a:custGeom>
            <a:avLst/>
            <a:gdLst>
              <a:gd name="connsiteX0" fmla="*/ 0 w 3714750"/>
              <a:gd name="connsiteY0" fmla="*/ 127000 h 771525"/>
              <a:gd name="connsiteX1" fmla="*/ 1733550 w 3714750"/>
              <a:gd name="connsiteY1" fmla="*/ 88900 h 771525"/>
              <a:gd name="connsiteX2" fmla="*/ 2019300 w 3714750"/>
              <a:gd name="connsiteY2" fmla="*/ 660400 h 771525"/>
              <a:gd name="connsiteX3" fmla="*/ 3714750 w 3714750"/>
              <a:gd name="connsiteY3" fmla="*/ 7556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771525">
                <a:moveTo>
                  <a:pt x="0" y="127000"/>
                </a:moveTo>
                <a:cubicBezTo>
                  <a:pt x="698500" y="63500"/>
                  <a:pt x="1397000" y="0"/>
                  <a:pt x="1733550" y="88900"/>
                </a:cubicBezTo>
                <a:cubicBezTo>
                  <a:pt x="2070100" y="177800"/>
                  <a:pt x="1689100" y="549275"/>
                  <a:pt x="2019300" y="660400"/>
                </a:cubicBezTo>
                <a:cubicBezTo>
                  <a:pt x="2349500" y="771525"/>
                  <a:pt x="3032125" y="763587"/>
                  <a:pt x="3714750" y="755650"/>
                </a:cubicBezTo>
              </a:path>
            </a:pathLst>
          </a:cu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1028700" y="2482850"/>
            <a:ext cx="4857750" cy="774700"/>
          </a:xfrm>
          <a:custGeom>
            <a:avLst/>
            <a:gdLst>
              <a:gd name="connsiteX0" fmla="*/ 0 w 3714750"/>
              <a:gd name="connsiteY0" fmla="*/ 127000 h 771525"/>
              <a:gd name="connsiteX1" fmla="*/ 1733550 w 3714750"/>
              <a:gd name="connsiteY1" fmla="*/ 88900 h 771525"/>
              <a:gd name="connsiteX2" fmla="*/ 2019300 w 3714750"/>
              <a:gd name="connsiteY2" fmla="*/ 660400 h 771525"/>
              <a:gd name="connsiteX3" fmla="*/ 3714750 w 3714750"/>
              <a:gd name="connsiteY3" fmla="*/ 7556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771525">
                <a:moveTo>
                  <a:pt x="0" y="127000"/>
                </a:moveTo>
                <a:cubicBezTo>
                  <a:pt x="698500" y="63500"/>
                  <a:pt x="1397000" y="0"/>
                  <a:pt x="1733550" y="88900"/>
                </a:cubicBezTo>
                <a:cubicBezTo>
                  <a:pt x="2070100" y="177800"/>
                  <a:pt x="1689100" y="549275"/>
                  <a:pt x="2019300" y="660400"/>
                </a:cubicBezTo>
                <a:cubicBezTo>
                  <a:pt x="2349500" y="771525"/>
                  <a:pt x="3032125" y="763587"/>
                  <a:pt x="3714750" y="755650"/>
                </a:cubicBezTo>
              </a:path>
            </a:pathLst>
          </a:cu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1001949" y="5928471"/>
            <a:ext cx="4857750" cy="774700"/>
          </a:xfrm>
          <a:custGeom>
            <a:avLst/>
            <a:gdLst>
              <a:gd name="connsiteX0" fmla="*/ 0 w 3714750"/>
              <a:gd name="connsiteY0" fmla="*/ 127000 h 771525"/>
              <a:gd name="connsiteX1" fmla="*/ 1733550 w 3714750"/>
              <a:gd name="connsiteY1" fmla="*/ 88900 h 771525"/>
              <a:gd name="connsiteX2" fmla="*/ 2019300 w 3714750"/>
              <a:gd name="connsiteY2" fmla="*/ 660400 h 771525"/>
              <a:gd name="connsiteX3" fmla="*/ 3714750 w 3714750"/>
              <a:gd name="connsiteY3" fmla="*/ 7556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771525">
                <a:moveTo>
                  <a:pt x="0" y="127000"/>
                </a:moveTo>
                <a:cubicBezTo>
                  <a:pt x="698500" y="63500"/>
                  <a:pt x="1397000" y="0"/>
                  <a:pt x="1733550" y="88900"/>
                </a:cubicBezTo>
                <a:cubicBezTo>
                  <a:pt x="2070100" y="177800"/>
                  <a:pt x="1689100" y="549275"/>
                  <a:pt x="2019300" y="660400"/>
                </a:cubicBezTo>
                <a:cubicBezTo>
                  <a:pt x="2349500" y="771525"/>
                  <a:pt x="3032125" y="763587"/>
                  <a:pt x="3714750" y="755650"/>
                </a:cubicBezTo>
              </a:path>
            </a:pathLst>
          </a:cu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圖片 25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3183" y="751901"/>
            <a:ext cx="1124158" cy="1024329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-1147863" y="310073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Bodoni MT Black" pitchFamily="18" charset="0"/>
                <a:ea typeface="華康宗楷體W7" panose="03000709000000000000" pitchFamily="65" charset="-120"/>
              </a:rPr>
              <a:t>CONTENTS</a:t>
            </a:r>
            <a:endParaRPr lang="zh-TW" altLang="en-US" sz="2800" dirty="0">
              <a:latin typeface="Bodoni MT Black" pitchFamily="18" charset="0"/>
              <a:ea typeface="華康宗楷體W7" panose="03000709000000000000" pitchFamily="65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5554500" y="2034702"/>
            <a:ext cx="739303" cy="7393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5560984" y="2877763"/>
            <a:ext cx="739303" cy="7393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5554499" y="3737041"/>
            <a:ext cx="739303" cy="7393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5554500" y="4612531"/>
            <a:ext cx="739303" cy="7393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5560986" y="5494505"/>
            <a:ext cx="739303" cy="7393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5557743" y="6318115"/>
            <a:ext cx="739303" cy="7393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468135" y="1143104"/>
            <a:ext cx="31058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TW" sz="2000" dirty="0">
                <a:latin typeface="華康宗楷體W7" panose="03000709000000000000" pitchFamily="65" charset="-120"/>
                <a:ea typeface="華康宗楷體W7"/>
              </a:rPr>
              <a:t>105</a:t>
            </a:r>
            <a:r>
              <a:rPr lang="zh-TW" altLang="zh-TW" sz="2000" dirty="0">
                <a:latin typeface="華康宗楷體W7" panose="03000709000000000000" pitchFamily="65" charset="-120"/>
                <a:ea typeface="華康宗楷體W7"/>
              </a:rPr>
              <a:t>學年度</a:t>
            </a:r>
            <a:r>
              <a:rPr lang="en-US" altLang="zh-TW" sz="2000" dirty="0">
                <a:latin typeface="華康宗楷體W7" panose="03000709000000000000" pitchFamily="65" charset="-120"/>
                <a:ea typeface="華康宗楷體W7"/>
              </a:rPr>
              <a:t>00</a:t>
            </a:r>
            <a:r>
              <a:rPr lang="zh-TW" altLang="zh-TW" sz="2000" dirty="0">
                <a:latin typeface="華康宗楷體W7" panose="03000709000000000000" pitchFamily="65" charset="-120"/>
                <a:ea typeface="華康宗楷體W7"/>
              </a:rPr>
              <a:t>社團實施計</a:t>
            </a:r>
            <a:r>
              <a:rPr lang="zh-TW" altLang="en-US" sz="2000" dirty="0">
                <a:latin typeface="華康宗楷體W7" panose="03000709000000000000" pitchFamily="65" charset="-120"/>
                <a:ea typeface="華康宗楷體W7"/>
              </a:rPr>
              <a:t>畫</a:t>
            </a:r>
            <a:endParaRPr lang="zh-TW" altLang="zh-TW" sz="2000" dirty="0">
              <a:latin typeface="華康宗楷體W7" panose="03000709000000000000" pitchFamily="65" charset="-120"/>
              <a:ea typeface="華康宗楷體W7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8135" y="215061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社團章程</a:t>
            </a:r>
            <a:endParaRPr lang="zh-TW" altLang="en-US" sz="2000" dirty="0"/>
          </a:p>
        </p:txBody>
      </p:sp>
      <p:sp>
        <p:nvSpPr>
          <p:cNvPr id="38" name="矩形 37"/>
          <p:cNvSpPr/>
          <p:nvPr/>
        </p:nvSpPr>
        <p:spPr>
          <a:xfrm>
            <a:off x="468135" y="2999109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社團指導老師簡介資料</a:t>
            </a:r>
            <a:endParaRPr lang="zh-TW" altLang="en-US" sz="2000" dirty="0"/>
          </a:p>
        </p:txBody>
      </p:sp>
      <p:sp>
        <p:nvSpPr>
          <p:cNvPr id="39" name="矩形 38"/>
          <p:cNvSpPr/>
          <p:nvPr/>
        </p:nvSpPr>
        <p:spPr>
          <a:xfrm>
            <a:off x="468135" y="3867806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社團成員及幹部職掌</a:t>
            </a:r>
            <a:endParaRPr lang="zh-TW" altLang="en-US" sz="2000" dirty="0"/>
          </a:p>
        </p:txBody>
      </p:sp>
      <p:sp>
        <p:nvSpPr>
          <p:cNvPr id="40" name="矩形 39"/>
          <p:cNvSpPr/>
          <p:nvPr/>
        </p:nvSpPr>
        <p:spPr>
          <a:xfrm>
            <a:off x="468135" y="739054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社團活動紀錄簿</a:t>
            </a:r>
            <a:endParaRPr lang="zh-TW" altLang="en-US" sz="2000" dirty="0"/>
          </a:p>
        </p:txBody>
      </p:sp>
      <p:sp>
        <p:nvSpPr>
          <p:cNvPr id="41" name="矩形 40"/>
          <p:cNvSpPr/>
          <p:nvPr/>
        </p:nvSpPr>
        <p:spPr>
          <a:xfrm>
            <a:off x="468135" y="4763120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社團課程進度表</a:t>
            </a:r>
            <a:endParaRPr lang="zh-TW" altLang="en-US" sz="2000" dirty="0"/>
          </a:p>
        </p:txBody>
      </p:sp>
      <p:sp>
        <p:nvSpPr>
          <p:cNvPr id="42" name="矩形 41"/>
          <p:cNvSpPr/>
          <p:nvPr/>
        </p:nvSpPr>
        <p:spPr>
          <a:xfrm>
            <a:off x="468135" y="6446905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社團活動資料</a:t>
            </a:r>
            <a:endParaRPr lang="zh-TW" altLang="en-US" sz="2000" dirty="0"/>
          </a:p>
        </p:txBody>
      </p:sp>
      <p:sp>
        <p:nvSpPr>
          <p:cNvPr id="43" name="矩形 42"/>
          <p:cNvSpPr/>
          <p:nvPr/>
        </p:nvSpPr>
        <p:spPr>
          <a:xfrm>
            <a:off x="468135" y="5592836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社團經費運用與財產管理</a:t>
            </a:r>
            <a:endParaRPr lang="zh-TW" altLang="en-US" sz="2000" dirty="0"/>
          </a:p>
        </p:txBody>
      </p:sp>
      <p:sp>
        <p:nvSpPr>
          <p:cNvPr id="44" name="手繪多邊形 43"/>
          <p:cNvSpPr/>
          <p:nvPr/>
        </p:nvSpPr>
        <p:spPr>
          <a:xfrm>
            <a:off x="976271" y="6780685"/>
            <a:ext cx="4857750" cy="774700"/>
          </a:xfrm>
          <a:custGeom>
            <a:avLst/>
            <a:gdLst>
              <a:gd name="connsiteX0" fmla="*/ 0 w 3714750"/>
              <a:gd name="connsiteY0" fmla="*/ 127000 h 771525"/>
              <a:gd name="connsiteX1" fmla="*/ 1733550 w 3714750"/>
              <a:gd name="connsiteY1" fmla="*/ 88900 h 771525"/>
              <a:gd name="connsiteX2" fmla="*/ 2019300 w 3714750"/>
              <a:gd name="connsiteY2" fmla="*/ 660400 h 771525"/>
              <a:gd name="connsiteX3" fmla="*/ 3714750 w 3714750"/>
              <a:gd name="connsiteY3" fmla="*/ 7556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771525">
                <a:moveTo>
                  <a:pt x="0" y="127000"/>
                </a:moveTo>
                <a:cubicBezTo>
                  <a:pt x="698500" y="63500"/>
                  <a:pt x="1397000" y="0"/>
                  <a:pt x="1733550" y="88900"/>
                </a:cubicBezTo>
                <a:cubicBezTo>
                  <a:pt x="2070100" y="177800"/>
                  <a:pt x="1689100" y="549275"/>
                  <a:pt x="2019300" y="660400"/>
                </a:cubicBezTo>
                <a:cubicBezTo>
                  <a:pt x="2349500" y="771525"/>
                  <a:pt x="3032125" y="763587"/>
                  <a:pt x="3714750" y="755650"/>
                </a:cubicBezTo>
              </a:path>
            </a:pathLst>
          </a:cu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手繪多邊形 44"/>
          <p:cNvSpPr/>
          <p:nvPr/>
        </p:nvSpPr>
        <p:spPr>
          <a:xfrm>
            <a:off x="975684" y="7715232"/>
            <a:ext cx="4857750" cy="774700"/>
          </a:xfrm>
          <a:custGeom>
            <a:avLst/>
            <a:gdLst>
              <a:gd name="connsiteX0" fmla="*/ 0 w 3714750"/>
              <a:gd name="connsiteY0" fmla="*/ 127000 h 771525"/>
              <a:gd name="connsiteX1" fmla="*/ 1733550 w 3714750"/>
              <a:gd name="connsiteY1" fmla="*/ 88900 h 771525"/>
              <a:gd name="connsiteX2" fmla="*/ 2019300 w 3714750"/>
              <a:gd name="connsiteY2" fmla="*/ 660400 h 771525"/>
              <a:gd name="connsiteX3" fmla="*/ 3714750 w 3714750"/>
              <a:gd name="connsiteY3" fmla="*/ 7556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771525">
                <a:moveTo>
                  <a:pt x="0" y="127000"/>
                </a:moveTo>
                <a:cubicBezTo>
                  <a:pt x="698500" y="63500"/>
                  <a:pt x="1397000" y="0"/>
                  <a:pt x="1733550" y="88900"/>
                </a:cubicBezTo>
                <a:cubicBezTo>
                  <a:pt x="2070100" y="177800"/>
                  <a:pt x="1689100" y="549275"/>
                  <a:pt x="2019300" y="660400"/>
                </a:cubicBezTo>
                <a:cubicBezTo>
                  <a:pt x="2349500" y="771525"/>
                  <a:pt x="3032125" y="763587"/>
                  <a:pt x="3714750" y="755650"/>
                </a:cubicBezTo>
              </a:path>
            </a:pathLst>
          </a:cu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5536722" y="7211495"/>
            <a:ext cx="739303" cy="7393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5547232" y="8104874"/>
            <a:ext cx="739303" cy="7393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手繪多邊形 49"/>
          <p:cNvSpPr/>
          <p:nvPr/>
        </p:nvSpPr>
        <p:spPr>
          <a:xfrm>
            <a:off x="994734" y="8610582"/>
            <a:ext cx="4857750" cy="774700"/>
          </a:xfrm>
          <a:custGeom>
            <a:avLst/>
            <a:gdLst>
              <a:gd name="connsiteX0" fmla="*/ 0 w 3714750"/>
              <a:gd name="connsiteY0" fmla="*/ 127000 h 771525"/>
              <a:gd name="connsiteX1" fmla="*/ 1733550 w 3714750"/>
              <a:gd name="connsiteY1" fmla="*/ 88900 h 771525"/>
              <a:gd name="connsiteX2" fmla="*/ 2019300 w 3714750"/>
              <a:gd name="connsiteY2" fmla="*/ 660400 h 771525"/>
              <a:gd name="connsiteX3" fmla="*/ 3714750 w 3714750"/>
              <a:gd name="connsiteY3" fmla="*/ 7556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771525">
                <a:moveTo>
                  <a:pt x="0" y="127000"/>
                </a:moveTo>
                <a:cubicBezTo>
                  <a:pt x="698500" y="63500"/>
                  <a:pt x="1397000" y="0"/>
                  <a:pt x="1733550" y="88900"/>
                </a:cubicBezTo>
                <a:cubicBezTo>
                  <a:pt x="2070100" y="177800"/>
                  <a:pt x="1689100" y="549275"/>
                  <a:pt x="2019300" y="660400"/>
                </a:cubicBezTo>
                <a:cubicBezTo>
                  <a:pt x="2349500" y="771525"/>
                  <a:pt x="3032125" y="763587"/>
                  <a:pt x="3714750" y="755650"/>
                </a:cubicBezTo>
              </a:path>
            </a:pathLst>
          </a:cu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5528182" y="8981174"/>
            <a:ext cx="739303" cy="7393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468135" y="827353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其他資料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415552" y="0"/>
            <a:ext cx="3442448" cy="990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32208" b="36096"/>
          <a:stretch>
            <a:fillRect/>
          </a:stretch>
        </p:blipFill>
        <p:spPr>
          <a:xfrm rot="1456723">
            <a:off x="3836663" y="4629661"/>
            <a:ext cx="1810877" cy="147529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6114" b="62706"/>
          <a:stretch>
            <a:fillRect/>
          </a:stretch>
        </p:blipFill>
        <p:spPr>
          <a:xfrm rot="20529886">
            <a:off x="3589693" y="6742004"/>
            <a:ext cx="2122954" cy="2908782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8" r="65502"/>
          <a:stretch>
            <a:fillRect/>
          </a:stretch>
        </p:blipFill>
        <p:spPr>
          <a:xfrm rot="884357">
            <a:off x="2314423" y="2562204"/>
            <a:ext cx="1502439" cy="1333890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518">
            <a:off x="2725766" y="338274"/>
            <a:ext cx="2130645" cy="1942123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30144" r="37630" b="33035"/>
          <a:stretch>
            <a:fillRect/>
          </a:stretch>
        </p:blipFill>
        <p:spPr>
          <a:xfrm rot="1297171">
            <a:off x="2929424" y="3619910"/>
            <a:ext cx="1416946" cy="3206774"/>
          </a:xfrm>
          <a:prstGeom prst="rect">
            <a:avLst/>
          </a:prstGeom>
        </p:spPr>
      </p:pic>
      <p:sp>
        <p:nvSpPr>
          <p:cNvPr id="40" name="文字方塊 39"/>
          <p:cNvSpPr txBox="1"/>
          <p:nvPr/>
        </p:nvSpPr>
        <p:spPr>
          <a:xfrm>
            <a:off x="2125405" y="898285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こんにちは</a:t>
            </a:r>
            <a:endParaRPr lang="zh-TW" alt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41" name="圖片 40" descr="cocktail-drink.png"/>
          <p:cNvPicPr>
            <a:picLocks noChangeAspect="1"/>
          </p:cNvPicPr>
          <p:nvPr/>
        </p:nvPicPr>
        <p:blipFill>
          <a:blip r:embed="rId7" cstate="print"/>
          <a:srcRect r="45185"/>
          <a:stretch>
            <a:fillRect/>
          </a:stretch>
        </p:blipFill>
        <p:spPr>
          <a:xfrm>
            <a:off x="2552699" y="6401092"/>
            <a:ext cx="2359959" cy="2872442"/>
          </a:xfrm>
          <a:prstGeom prst="rect">
            <a:avLst/>
          </a:prstGeom>
        </p:spPr>
      </p:pic>
      <p:sp>
        <p:nvSpPr>
          <p:cNvPr id="42" name="文字方塊 41"/>
          <p:cNvSpPr txBox="1"/>
          <p:nvPr/>
        </p:nvSpPr>
        <p:spPr>
          <a:xfrm>
            <a:off x="1890082" y="3755308"/>
            <a:ext cx="1428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안</a:t>
            </a:r>
            <a:endParaRPr lang="en-US" altLang="ko-KR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  <a:p>
            <a:r>
              <a:rPr lang="zh-TW" altLang="en-US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  <a:ea typeface="華康相撲體" pitchFamily="65" charset="-120"/>
              </a:rPr>
              <a:t>    </a:t>
            </a:r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녕</a:t>
            </a:r>
            <a:endParaRPr lang="zh-TW" altLang="en-US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</p:txBody>
      </p:sp>
      <p:pic>
        <p:nvPicPr>
          <p:cNvPr id="43" name="圖片 42" descr="1758301dec8c4d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80715" y="19229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256817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105</a:t>
            </a:r>
            <a:r>
              <a:rPr lang="zh-TW" altLang="en-US" sz="6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學年度餐服社</a:t>
            </a:r>
            <a:endParaRPr lang="en-US" altLang="zh-TW" sz="66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 algn="ctr"/>
            <a:r>
              <a:rPr lang="zh-TW" altLang="en-US" sz="6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社團實施計畫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14400" y="4903053"/>
            <a:ext cx="2928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社團博覽會企畫書</a:t>
            </a:r>
            <a:endParaRPr lang="en-US" altLang="zh-TW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社員徵選企畫書</a:t>
            </a:r>
            <a:endParaRPr lang="en-US" altLang="zh-TW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其他活動企劃書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32208" b="36096"/>
          <a:stretch>
            <a:fillRect/>
          </a:stretch>
        </p:blipFill>
        <p:spPr>
          <a:xfrm rot="1456723">
            <a:off x="4804851" y="6637755"/>
            <a:ext cx="1810877" cy="147529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6114" b="62706"/>
          <a:stretch>
            <a:fillRect/>
          </a:stretch>
        </p:blipFill>
        <p:spPr>
          <a:xfrm rot="20529886">
            <a:off x="3589693" y="6742004"/>
            <a:ext cx="2122954" cy="290878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8" r="65502"/>
          <a:stretch>
            <a:fillRect/>
          </a:stretch>
        </p:blipFill>
        <p:spPr>
          <a:xfrm rot="884357">
            <a:off x="144965" y="6363240"/>
            <a:ext cx="1502439" cy="133389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518">
            <a:off x="879037" y="7816103"/>
            <a:ext cx="2130645" cy="194212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30144" r="37630" b="33035"/>
          <a:stretch>
            <a:fillRect/>
          </a:stretch>
        </p:blipFill>
        <p:spPr>
          <a:xfrm rot="1297171">
            <a:off x="5421612" y="6847205"/>
            <a:ext cx="1416946" cy="320677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2125405" y="898285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こんにちは</a:t>
            </a:r>
            <a:endParaRPr lang="zh-TW" alt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26" name="圖片 25" descr="cocktail-dri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2700" y="6311444"/>
            <a:ext cx="4305300" cy="2872442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1477705" y="6677802"/>
            <a:ext cx="1428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안</a:t>
            </a:r>
            <a:endParaRPr lang="en-US" altLang="ko-KR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  <a:p>
            <a:r>
              <a:rPr lang="zh-TW" altLang="en-US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  <a:ea typeface="華康相撲體" pitchFamily="65" charset="-120"/>
              </a:rPr>
              <a:t>    </a:t>
            </a:r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녕</a:t>
            </a:r>
            <a:endParaRPr lang="zh-TW" altLang="en-US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</p:txBody>
      </p:sp>
      <p:pic>
        <p:nvPicPr>
          <p:cNvPr id="28" name="圖片 27" descr="1758301dec8c4d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33450" y="7391400"/>
            <a:ext cx="2857500" cy="2857500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6185647" y="9233647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0" y="2256817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社團章程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014043" y="4503818"/>
            <a:ext cx="4163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社團組織章程、成立宗旨</a:t>
            </a:r>
            <a:endParaRPr lang="en-US" altLang="zh-TW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社團社規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32208" b="36096"/>
          <a:stretch>
            <a:fillRect/>
          </a:stretch>
        </p:blipFill>
        <p:spPr>
          <a:xfrm rot="1456723">
            <a:off x="4804851" y="6637755"/>
            <a:ext cx="1810877" cy="147529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6114" b="62706"/>
          <a:stretch>
            <a:fillRect/>
          </a:stretch>
        </p:blipFill>
        <p:spPr>
          <a:xfrm rot="20529886">
            <a:off x="3589693" y="6742004"/>
            <a:ext cx="2122954" cy="2908782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8" r="65502"/>
          <a:stretch>
            <a:fillRect/>
          </a:stretch>
        </p:blipFill>
        <p:spPr>
          <a:xfrm rot="884357">
            <a:off x="144965" y="6363240"/>
            <a:ext cx="1502439" cy="133389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518">
            <a:off x="879037" y="7816103"/>
            <a:ext cx="2130645" cy="1942123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30144" r="37630" b="33035"/>
          <a:stretch>
            <a:fillRect/>
          </a:stretch>
        </p:blipFill>
        <p:spPr>
          <a:xfrm rot="1297171">
            <a:off x="5421612" y="6847205"/>
            <a:ext cx="1416946" cy="3206774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2125405" y="898285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こんにちは</a:t>
            </a:r>
            <a:endParaRPr lang="zh-TW" alt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27" name="圖片 26" descr="cocktail-dri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2700" y="6311444"/>
            <a:ext cx="4305300" cy="2872442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1477705" y="6677802"/>
            <a:ext cx="1428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안</a:t>
            </a:r>
            <a:endParaRPr lang="en-US" altLang="ko-KR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  <a:p>
            <a:r>
              <a:rPr lang="zh-TW" altLang="en-US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  <a:ea typeface="華康相撲體" pitchFamily="65" charset="-120"/>
              </a:rPr>
              <a:t>    </a:t>
            </a:r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녕</a:t>
            </a:r>
            <a:endParaRPr lang="zh-TW" altLang="en-US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</p:txBody>
      </p:sp>
      <p:pic>
        <p:nvPicPr>
          <p:cNvPr id="29" name="圖片 28" descr="1758301dec8c4d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33450" y="7391400"/>
            <a:ext cx="2857500" cy="2857500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6185647" y="9233647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0" y="2256817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社團指導老師</a:t>
            </a:r>
            <a:endParaRPr lang="en-US" altLang="zh-TW" sz="66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 algn="ctr"/>
            <a:r>
              <a:rPr lang="zh-TW" altLang="en-US" sz="6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簡介資料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32208" b="36096"/>
          <a:stretch>
            <a:fillRect/>
          </a:stretch>
        </p:blipFill>
        <p:spPr>
          <a:xfrm rot="1456723">
            <a:off x="4804851" y="6637755"/>
            <a:ext cx="1810877" cy="147529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6114" b="62706"/>
          <a:stretch>
            <a:fillRect/>
          </a:stretch>
        </p:blipFill>
        <p:spPr>
          <a:xfrm rot="20529886">
            <a:off x="3589693" y="6742004"/>
            <a:ext cx="2122954" cy="290878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8" r="65502"/>
          <a:stretch>
            <a:fillRect/>
          </a:stretch>
        </p:blipFill>
        <p:spPr>
          <a:xfrm rot="884357">
            <a:off x="144965" y="6363240"/>
            <a:ext cx="1502439" cy="133389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518">
            <a:off x="879037" y="7816103"/>
            <a:ext cx="2130645" cy="194212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30144" r="37630" b="33035"/>
          <a:stretch>
            <a:fillRect/>
          </a:stretch>
        </p:blipFill>
        <p:spPr>
          <a:xfrm rot="1297171">
            <a:off x="5421612" y="6847205"/>
            <a:ext cx="1416946" cy="320677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2125405" y="898285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こんにちは</a:t>
            </a:r>
            <a:endParaRPr lang="zh-TW" alt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26" name="圖片 25" descr="cocktail-dri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2700" y="6311444"/>
            <a:ext cx="4305300" cy="2872442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1477705" y="6677802"/>
            <a:ext cx="1428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안</a:t>
            </a:r>
            <a:endParaRPr lang="en-US" altLang="ko-KR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  <a:p>
            <a:r>
              <a:rPr lang="zh-TW" altLang="en-US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  <a:ea typeface="華康相撲體" pitchFamily="65" charset="-120"/>
              </a:rPr>
              <a:t>    </a:t>
            </a:r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녕</a:t>
            </a:r>
            <a:endParaRPr lang="zh-TW" altLang="en-US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</p:txBody>
      </p:sp>
      <p:pic>
        <p:nvPicPr>
          <p:cNvPr id="28" name="圖片 27" descr="1758301dec8c4d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33450" y="7391400"/>
            <a:ext cx="2857500" cy="285750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6185647" y="9233647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群組 51">
            <a:extLst>
              <a:ext uri="{FF2B5EF4-FFF2-40B4-BE49-F238E27FC236}">
                <a16:creationId xmlns:a16="http://schemas.microsoft.com/office/drawing/2014/main" xmlns="" id="{AB63B0B6-CEC9-497A-8693-CC0178DE40A0}"/>
              </a:ext>
            </a:extLst>
          </p:cNvPr>
          <p:cNvGrpSpPr/>
          <p:nvPr/>
        </p:nvGrpSpPr>
        <p:grpSpPr>
          <a:xfrm>
            <a:off x="0" y="-60157"/>
            <a:ext cx="6858000" cy="9673717"/>
            <a:chOff x="0" y="0"/>
            <a:chExt cx="6858000" cy="9673717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F4042C20-FEDB-4FA6-AB10-0F859E6C55DF}"/>
                </a:ext>
              </a:extLst>
            </p:cNvPr>
            <p:cNvSpPr/>
            <p:nvPr/>
          </p:nvSpPr>
          <p:spPr>
            <a:xfrm>
              <a:off x="0" y="0"/>
              <a:ext cx="6858000" cy="1395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9FC9C46-DE22-4618-9C97-857A07A95B17}"/>
                </a:ext>
              </a:extLst>
            </p:cNvPr>
            <p:cNvSpPr/>
            <p:nvPr/>
          </p:nvSpPr>
          <p:spPr>
            <a:xfrm>
              <a:off x="691557" y="1351838"/>
              <a:ext cx="264694" cy="28635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xmlns="" id="{A5722D77-600C-40D4-97C9-D26E1E4C8371}"/>
                </a:ext>
              </a:extLst>
            </p:cNvPr>
            <p:cNvGrpSpPr/>
            <p:nvPr/>
          </p:nvGrpSpPr>
          <p:grpSpPr>
            <a:xfrm>
              <a:off x="123571" y="4434037"/>
              <a:ext cx="6554797" cy="50530"/>
              <a:chOff x="123571" y="4434037"/>
              <a:chExt cx="6554797" cy="5053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A3C8B192-5171-44FD-8444-7CFE2C835AF7}"/>
                  </a:ext>
                </a:extLst>
              </p:cNvPr>
              <p:cNvSpPr/>
              <p:nvPr/>
            </p:nvSpPr>
            <p:spPr>
              <a:xfrm rot="16200000">
                <a:off x="303644" y="4255569"/>
                <a:ext cx="46521" cy="4066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4" name="群組 23">
                <a:extLst>
                  <a:ext uri="{FF2B5EF4-FFF2-40B4-BE49-F238E27FC236}">
                    <a16:creationId xmlns:a16="http://schemas.microsoft.com/office/drawing/2014/main" xmlns="" id="{E895D019-9F14-4C55-99D7-8E1A2354F831}"/>
                  </a:ext>
                </a:extLst>
              </p:cNvPr>
              <p:cNvGrpSpPr/>
              <p:nvPr/>
            </p:nvGrpSpPr>
            <p:grpSpPr>
              <a:xfrm>
                <a:off x="738383" y="4434037"/>
                <a:ext cx="5325172" cy="50530"/>
                <a:chOff x="738383" y="4434037"/>
                <a:chExt cx="5325172" cy="50530"/>
              </a:xfrm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xmlns="" id="{E6EA114E-E3C5-4EF3-A048-60A2DB8F31E2}"/>
                    </a:ext>
                  </a:extLst>
                </p:cNvPr>
                <p:cNvSpPr/>
                <p:nvPr/>
              </p:nvSpPr>
              <p:spPr>
                <a:xfrm rot="16200000">
                  <a:off x="917654" y="4256372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xmlns="" id="{BBD6ADFB-E7AE-4D71-BDA0-C4FE0539793A}"/>
                    </a:ext>
                  </a:extLst>
                </p:cNvPr>
                <p:cNvSpPr/>
                <p:nvPr/>
              </p:nvSpPr>
              <p:spPr>
                <a:xfrm rot="16200000">
                  <a:off x="1532467" y="4256370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1ECF41A9-514F-4D4F-AE42-1D7800286D7D}"/>
                    </a:ext>
                  </a:extLst>
                </p:cNvPr>
                <p:cNvSpPr/>
                <p:nvPr/>
              </p:nvSpPr>
              <p:spPr>
                <a:xfrm rot="16200000">
                  <a:off x="2147280" y="4256370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xmlns="" id="{C04B21DE-1FFD-4D63-82CC-EDC705BB3DE7}"/>
                    </a:ext>
                  </a:extLst>
                </p:cNvPr>
                <p:cNvSpPr/>
                <p:nvPr/>
              </p:nvSpPr>
              <p:spPr>
                <a:xfrm rot="16200000">
                  <a:off x="2762094" y="4254766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xmlns="" id="{E23A34B6-E6DC-4AB2-A326-1B8892063C9E}"/>
                    </a:ext>
                  </a:extLst>
                </p:cNvPr>
                <p:cNvSpPr/>
                <p:nvPr/>
              </p:nvSpPr>
              <p:spPr>
                <a:xfrm rot="16200000">
                  <a:off x="3376907" y="4254766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xmlns="" id="{9168FD5E-3C30-4BD4-BBF2-C085832A1C4E}"/>
                    </a:ext>
                  </a:extLst>
                </p:cNvPr>
                <p:cNvSpPr/>
                <p:nvPr/>
              </p:nvSpPr>
              <p:spPr>
                <a:xfrm rot="16200000">
                  <a:off x="3991720" y="4254767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xmlns="" id="{DF94B1C7-C608-4BD1-9442-872BA19CD4D2}"/>
                    </a:ext>
                  </a:extLst>
                </p:cNvPr>
                <p:cNvSpPr/>
                <p:nvPr/>
              </p:nvSpPr>
              <p:spPr>
                <a:xfrm rot="16200000">
                  <a:off x="4606533" y="4254766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xmlns="" id="{D30F38BE-93CF-4969-ADA1-0B3E3F0E5CEE}"/>
                    </a:ext>
                  </a:extLst>
                </p:cNvPr>
                <p:cNvSpPr/>
                <p:nvPr/>
              </p:nvSpPr>
              <p:spPr>
                <a:xfrm rot="16200000">
                  <a:off x="5221346" y="4254766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xmlns="" id="{A011B62D-D7F1-4350-AD8D-DDB3C34DDB86}"/>
                    </a:ext>
                  </a:extLst>
                </p:cNvPr>
                <p:cNvSpPr/>
                <p:nvPr/>
              </p:nvSpPr>
              <p:spPr>
                <a:xfrm rot="16200000">
                  <a:off x="5836159" y="4257170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353E8A07-5FB4-4C3D-A20F-26D604A4901F}"/>
                  </a:ext>
                </a:extLst>
              </p:cNvPr>
              <p:cNvSpPr/>
              <p:nvPr/>
            </p:nvSpPr>
            <p:spPr>
              <a:xfrm rot="16200000">
                <a:off x="6450972" y="4254766"/>
                <a:ext cx="48126" cy="4066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xmlns="" id="{4E3E713E-33B6-495E-9B94-55C5CC13E079}"/>
                </a:ext>
              </a:extLst>
            </p:cNvPr>
            <p:cNvGrpSpPr/>
            <p:nvPr/>
          </p:nvGrpSpPr>
          <p:grpSpPr>
            <a:xfrm>
              <a:off x="123571" y="7161068"/>
              <a:ext cx="6554797" cy="50530"/>
              <a:chOff x="123571" y="4434037"/>
              <a:chExt cx="6554797" cy="50530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="" id="{DA4CA7A7-5D1C-45A5-BA9A-DF2B2AF52C12}"/>
                  </a:ext>
                </a:extLst>
              </p:cNvPr>
              <p:cNvSpPr/>
              <p:nvPr/>
            </p:nvSpPr>
            <p:spPr>
              <a:xfrm rot="16200000">
                <a:off x="303644" y="4255569"/>
                <a:ext cx="46521" cy="4066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32" name="群組 31">
                <a:extLst>
                  <a:ext uri="{FF2B5EF4-FFF2-40B4-BE49-F238E27FC236}">
                    <a16:creationId xmlns:a16="http://schemas.microsoft.com/office/drawing/2014/main" xmlns="" id="{38B5AFB3-E374-43E4-9912-0044538BF052}"/>
                  </a:ext>
                </a:extLst>
              </p:cNvPr>
              <p:cNvGrpSpPr/>
              <p:nvPr/>
            </p:nvGrpSpPr>
            <p:grpSpPr>
              <a:xfrm>
                <a:off x="738383" y="4434037"/>
                <a:ext cx="5325172" cy="50530"/>
                <a:chOff x="738383" y="4434037"/>
                <a:chExt cx="5325172" cy="50530"/>
              </a:xfrm>
            </p:grpSpPr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xmlns="" id="{044EA3FD-5C2A-4548-ADA9-0AA0023137EE}"/>
                    </a:ext>
                  </a:extLst>
                </p:cNvPr>
                <p:cNvSpPr/>
                <p:nvPr/>
              </p:nvSpPr>
              <p:spPr>
                <a:xfrm rot="16200000">
                  <a:off x="917654" y="4256372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xmlns="" id="{E9BA3298-7A2B-4AFF-B9FC-6BACF6109987}"/>
                    </a:ext>
                  </a:extLst>
                </p:cNvPr>
                <p:cNvSpPr/>
                <p:nvPr/>
              </p:nvSpPr>
              <p:spPr>
                <a:xfrm rot="16200000">
                  <a:off x="1532467" y="4256370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xmlns="" id="{1A0DAEDF-279E-4E20-9E4E-83337571A366}"/>
                    </a:ext>
                  </a:extLst>
                </p:cNvPr>
                <p:cNvSpPr/>
                <p:nvPr/>
              </p:nvSpPr>
              <p:spPr>
                <a:xfrm rot="16200000">
                  <a:off x="2147280" y="4256370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xmlns="" id="{25FAF32F-78C2-468F-8B6C-3AAC05AE6258}"/>
                    </a:ext>
                  </a:extLst>
                </p:cNvPr>
                <p:cNvSpPr/>
                <p:nvPr/>
              </p:nvSpPr>
              <p:spPr>
                <a:xfrm rot="16200000">
                  <a:off x="2762094" y="4254766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xmlns="" id="{44179D33-3B32-45AE-B67E-46310AA0D2D9}"/>
                    </a:ext>
                  </a:extLst>
                </p:cNvPr>
                <p:cNvSpPr/>
                <p:nvPr/>
              </p:nvSpPr>
              <p:spPr>
                <a:xfrm rot="16200000">
                  <a:off x="3376907" y="4254766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xmlns="" id="{60A35BA3-BB5C-4A67-9392-1C97A9CD0BFA}"/>
                    </a:ext>
                  </a:extLst>
                </p:cNvPr>
                <p:cNvSpPr/>
                <p:nvPr/>
              </p:nvSpPr>
              <p:spPr>
                <a:xfrm rot="16200000">
                  <a:off x="3991720" y="4254767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xmlns="" id="{B7DC64B0-EBE3-48C2-86A6-92A26A172C34}"/>
                    </a:ext>
                  </a:extLst>
                </p:cNvPr>
                <p:cNvSpPr/>
                <p:nvPr/>
              </p:nvSpPr>
              <p:spPr>
                <a:xfrm rot="16200000">
                  <a:off x="4606533" y="4254766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xmlns="" id="{AD35EB6E-9A8C-4C84-8A2A-AC1C444016EC}"/>
                    </a:ext>
                  </a:extLst>
                </p:cNvPr>
                <p:cNvSpPr/>
                <p:nvPr/>
              </p:nvSpPr>
              <p:spPr>
                <a:xfrm rot="16200000">
                  <a:off x="5221346" y="4254766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xmlns="" id="{28AAD0F7-4B41-4C72-BB7F-74C6489B3E8B}"/>
                    </a:ext>
                  </a:extLst>
                </p:cNvPr>
                <p:cNvSpPr/>
                <p:nvPr/>
              </p:nvSpPr>
              <p:spPr>
                <a:xfrm rot="16200000">
                  <a:off x="5836159" y="4257170"/>
                  <a:ext cx="48126" cy="406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xmlns="" id="{7C797ADF-3381-4E08-A975-F00B78477F3A}"/>
                  </a:ext>
                </a:extLst>
              </p:cNvPr>
              <p:cNvSpPr/>
              <p:nvPr/>
            </p:nvSpPr>
            <p:spPr>
              <a:xfrm rot="16200000">
                <a:off x="6450972" y="4254766"/>
                <a:ext cx="48126" cy="4066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xmlns="" id="{4FB7305D-F8FC-44B7-BD5B-F4113F4F310B}"/>
                </a:ext>
              </a:extLst>
            </p:cNvPr>
            <p:cNvSpPr/>
            <p:nvPr/>
          </p:nvSpPr>
          <p:spPr>
            <a:xfrm>
              <a:off x="685800" y="4699756"/>
              <a:ext cx="264694" cy="218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3B697227-2241-4A46-81AB-2F7F58783A6A}"/>
                </a:ext>
              </a:extLst>
            </p:cNvPr>
            <p:cNvSpPr/>
            <p:nvPr/>
          </p:nvSpPr>
          <p:spPr>
            <a:xfrm>
              <a:off x="685800" y="7491341"/>
              <a:ext cx="264694" cy="218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箭號: 五邊形 45">
              <a:extLst>
                <a:ext uri="{FF2B5EF4-FFF2-40B4-BE49-F238E27FC236}">
                  <a16:creationId xmlns:a16="http://schemas.microsoft.com/office/drawing/2014/main" xmlns="" id="{76F90EB2-4E75-43A6-B1C3-8BE1E9DCD6F1}"/>
                </a:ext>
              </a:extLst>
            </p:cNvPr>
            <p:cNvSpPr/>
            <p:nvPr/>
          </p:nvSpPr>
          <p:spPr>
            <a:xfrm rot="391213">
              <a:off x="262253" y="1650101"/>
              <a:ext cx="1356977" cy="613166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箭號: 五邊形 46">
              <a:extLst>
                <a:ext uri="{FF2B5EF4-FFF2-40B4-BE49-F238E27FC236}">
                  <a16:creationId xmlns:a16="http://schemas.microsoft.com/office/drawing/2014/main" xmlns="" id="{D6650221-90D2-4797-9E52-28EB3CC83931}"/>
                </a:ext>
              </a:extLst>
            </p:cNvPr>
            <p:cNvSpPr/>
            <p:nvPr/>
          </p:nvSpPr>
          <p:spPr>
            <a:xfrm rot="10203243">
              <a:off x="70499" y="2520046"/>
              <a:ext cx="1230602" cy="574644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箭號: 五邊形 47">
              <a:extLst>
                <a:ext uri="{FF2B5EF4-FFF2-40B4-BE49-F238E27FC236}">
                  <a16:creationId xmlns:a16="http://schemas.microsoft.com/office/drawing/2014/main" xmlns="" id="{1D5C3307-20EE-4F7D-8012-45F4E6C9AEBE}"/>
                </a:ext>
              </a:extLst>
            </p:cNvPr>
            <p:cNvSpPr/>
            <p:nvPr/>
          </p:nvSpPr>
          <p:spPr>
            <a:xfrm rot="391213">
              <a:off x="257231" y="5007174"/>
              <a:ext cx="1356977" cy="613166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9" name="箭號: 五邊形 48">
              <a:extLst>
                <a:ext uri="{FF2B5EF4-FFF2-40B4-BE49-F238E27FC236}">
                  <a16:creationId xmlns:a16="http://schemas.microsoft.com/office/drawing/2014/main" xmlns="" id="{517F6EA9-4B14-4362-8607-E1122D944E31}"/>
                </a:ext>
              </a:extLst>
            </p:cNvPr>
            <p:cNvSpPr/>
            <p:nvPr/>
          </p:nvSpPr>
          <p:spPr>
            <a:xfrm rot="10203243">
              <a:off x="112051" y="5880913"/>
              <a:ext cx="1230602" cy="574644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箭號: 五邊形 49">
              <a:extLst>
                <a:ext uri="{FF2B5EF4-FFF2-40B4-BE49-F238E27FC236}">
                  <a16:creationId xmlns:a16="http://schemas.microsoft.com/office/drawing/2014/main" xmlns="" id="{842D7DA4-3E28-44D2-90FB-E425EB351606}"/>
                </a:ext>
              </a:extLst>
            </p:cNvPr>
            <p:cNvSpPr/>
            <p:nvPr/>
          </p:nvSpPr>
          <p:spPr>
            <a:xfrm rot="391213">
              <a:off x="262252" y="7796066"/>
              <a:ext cx="1356977" cy="613166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1" name="箭號: 五邊形 50">
              <a:extLst>
                <a:ext uri="{FF2B5EF4-FFF2-40B4-BE49-F238E27FC236}">
                  <a16:creationId xmlns:a16="http://schemas.microsoft.com/office/drawing/2014/main" xmlns="" id="{CDECD131-5060-4017-A3D0-961CAD5E5737}"/>
                </a:ext>
              </a:extLst>
            </p:cNvPr>
            <p:cNvSpPr/>
            <p:nvPr/>
          </p:nvSpPr>
          <p:spPr>
            <a:xfrm rot="10203243">
              <a:off x="117124" y="8669805"/>
              <a:ext cx="1230602" cy="574644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5" name="文字方塊 44">
            <a:extLst>
              <a:ext uri="{FF2B5EF4-FFF2-40B4-BE49-F238E27FC236}">
                <a16:creationId xmlns:a16="http://schemas.microsoft.com/office/drawing/2014/main" xmlns="" id="{25B7F6C5-4D43-4353-8D1D-633118DA3071}"/>
              </a:ext>
            </a:extLst>
          </p:cNvPr>
          <p:cNvSpPr txBox="1"/>
          <p:nvPr/>
        </p:nvSpPr>
        <p:spPr>
          <a:xfrm>
            <a:off x="1479283" y="16441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社團老師介紹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xmlns="" id="{85860D44-15A5-4DA1-9994-DD892CC2E9E9}"/>
              </a:ext>
            </a:extLst>
          </p:cNvPr>
          <p:cNvSpPr txBox="1"/>
          <p:nvPr/>
        </p:nvSpPr>
        <p:spPr>
          <a:xfrm>
            <a:off x="1383032" y="78587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Bodoni MT Black" panose="02070A03080606020203" pitchFamily="18" charset="0"/>
              </a:rPr>
              <a:t>Lecturer’s    Introduction</a:t>
            </a:r>
            <a:endParaRPr lang="zh-TW" altLang="en-US" sz="2400" dirty="0">
              <a:latin typeface="Bodoni MT Black" panose="02070A03080606020203" pitchFamily="18" charset="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xmlns="" id="{2DF00855-DDA2-40B2-A06E-4577FA5F7CD8}"/>
              </a:ext>
            </a:extLst>
          </p:cNvPr>
          <p:cNvSpPr txBox="1"/>
          <p:nvPr/>
        </p:nvSpPr>
        <p:spPr>
          <a:xfrm>
            <a:off x="374920" y="1665694"/>
            <a:ext cx="852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姓名</a:t>
            </a: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xmlns="" id="{7EEBC7B6-E898-402B-A209-6F112C897DF2}"/>
              </a:ext>
            </a:extLst>
          </p:cNvPr>
          <p:cNvSpPr txBox="1"/>
          <p:nvPr/>
        </p:nvSpPr>
        <p:spPr>
          <a:xfrm>
            <a:off x="391966" y="5026412"/>
            <a:ext cx="92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專業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FE6D394-B237-43BB-A405-5EB853FA7FCC}"/>
              </a:ext>
            </a:extLst>
          </p:cNvPr>
          <p:cNvSpPr/>
          <p:nvPr/>
        </p:nvSpPr>
        <p:spPr>
          <a:xfrm>
            <a:off x="4833930" y="1804737"/>
            <a:ext cx="1554838" cy="1816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xmlns="" id="{C6613432-D468-4CC4-9715-B1C5FC64BA68}"/>
              </a:ext>
            </a:extLst>
          </p:cNvPr>
          <p:cNvSpPr txBox="1"/>
          <p:nvPr/>
        </p:nvSpPr>
        <p:spPr>
          <a:xfrm>
            <a:off x="374920" y="249260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學歷</a:t>
            </a: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xmlns="" id="{78C0AAFF-886A-463B-8606-74DA8E149FC1}"/>
              </a:ext>
            </a:extLst>
          </p:cNvPr>
          <p:cNvSpPr txBox="1"/>
          <p:nvPr/>
        </p:nvSpPr>
        <p:spPr>
          <a:xfrm>
            <a:off x="374920" y="781165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經歷</a:t>
            </a: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xmlns="" id="{9E1EC152-1F59-47DB-9835-B4D0E1E33A91}"/>
              </a:ext>
            </a:extLst>
          </p:cNvPr>
          <p:cNvSpPr txBox="1"/>
          <p:nvPr/>
        </p:nvSpPr>
        <p:spPr>
          <a:xfrm>
            <a:off x="4740182" y="2588882"/>
            <a:ext cx="178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ea typeface="華康新特明體" panose="02020909000000000000" pitchFamily="49" charset="-120"/>
              </a:rPr>
              <a:t>放一張社團老師的照片</a:t>
            </a:r>
            <a:endParaRPr lang="en-US" altLang="zh-TW" sz="1200" dirty="0">
              <a:ea typeface="華康新特明體" panose="02020909000000000000" pitchFamily="49" charset="-120"/>
            </a:endParaRPr>
          </a:p>
          <a:p>
            <a:pPr algn="ctr"/>
            <a:r>
              <a:rPr lang="en-US" altLang="zh-TW" sz="1200" dirty="0">
                <a:ea typeface="華康新特明體" panose="02020909000000000000" pitchFamily="49" charset="-120"/>
              </a:rPr>
              <a:t>(</a:t>
            </a:r>
            <a:r>
              <a:rPr lang="zh-TW" altLang="en-US" sz="1200" dirty="0">
                <a:ea typeface="華康新特明體" panose="02020909000000000000" pitchFamily="49" charset="-120"/>
              </a:rPr>
              <a:t>須正式</a:t>
            </a:r>
            <a:r>
              <a:rPr lang="en-US" altLang="zh-TW" sz="1200" dirty="0">
                <a:ea typeface="華康新特明體" panose="020209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ea typeface="華康新特明體" panose="02020909000000000000" pitchFamily="49" charset="-120"/>
              </a:rPr>
              <a:t>大小可自行調整</a:t>
            </a:r>
          </a:p>
          <a:p>
            <a:pPr algn="ctr"/>
            <a:endParaRPr lang="zh-TW" altLang="en-US" sz="1200" b="1" dirty="0">
              <a:latin typeface="華康新特明體"/>
              <a:ea typeface="+mj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1" y="2256817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社團成員</a:t>
            </a:r>
            <a:endParaRPr lang="en-US" altLang="zh-TW" sz="66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 algn="ctr"/>
            <a:r>
              <a:rPr lang="zh-TW" altLang="en-US" sz="6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及幹部職掌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94994" y="4930641"/>
            <a:ext cx="4163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社團成員</a:t>
            </a:r>
            <a:endParaRPr lang="en-US" altLang="zh-TW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社團幹部職掌及工作要點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32208" b="36096"/>
          <a:stretch>
            <a:fillRect/>
          </a:stretch>
        </p:blipFill>
        <p:spPr>
          <a:xfrm rot="1456723">
            <a:off x="4804851" y="6637755"/>
            <a:ext cx="1810877" cy="147529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6114" b="62706"/>
          <a:stretch>
            <a:fillRect/>
          </a:stretch>
        </p:blipFill>
        <p:spPr>
          <a:xfrm rot="20529886">
            <a:off x="3589693" y="6742004"/>
            <a:ext cx="2122954" cy="2908782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8" r="65502"/>
          <a:stretch>
            <a:fillRect/>
          </a:stretch>
        </p:blipFill>
        <p:spPr>
          <a:xfrm rot="884357">
            <a:off x="144965" y="6363240"/>
            <a:ext cx="1502439" cy="133389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518">
            <a:off x="879037" y="7816103"/>
            <a:ext cx="2130645" cy="1942123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30144" r="37630" b="33035"/>
          <a:stretch>
            <a:fillRect/>
          </a:stretch>
        </p:blipFill>
        <p:spPr>
          <a:xfrm rot="1297171">
            <a:off x="5421612" y="6847205"/>
            <a:ext cx="1416946" cy="3206774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2125405" y="898285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こんにちは</a:t>
            </a:r>
            <a:endParaRPr lang="zh-TW" alt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27" name="圖片 26" descr="cocktail-dri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2700" y="6311444"/>
            <a:ext cx="4305300" cy="2872442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1477705" y="6677802"/>
            <a:ext cx="1428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안</a:t>
            </a:r>
            <a:endParaRPr lang="en-US" altLang="ko-KR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  <a:p>
            <a:r>
              <a:rPr lang="zh-TW" altLang="en-US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  <a:ea typeface="華康相撲體" pitchFamily="65" charset="-120"/>
              </a:rPr>
              <a:t>    </a:t>
            </a:r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녕</a:t>
            </a:r>
            <a:endParaRPr lang="zh-TW" altLang="en-US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</p:txBody>
      </p:sp>
      <p:pic>
        <p:nvPicPr>
          <p:cNvPr id="29" name="圖片 28" descr="1758301dec8c4d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33450" y="7391400"/>
            <a:ext cx="2857500" cy="2857500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6185647" y="9233647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1" y="2256817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社團課程進度表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75944" y="4473441"/>
            <a:ext cx="6276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105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學年度上學期餐服社課程進度表</a:t>
            </a:r>
            <a:endParaRPr lang="en-US" altLang="zh-TW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105</a:t>
            </a:r>
            <a:r>
              <a:rPr lang="zh-TW" altLang="en-US" sz="24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學年度下學期餐服社課程進度表</a:t>
            </a:r>
            <a:endParaRPr lang="en-US" altLang="zh-TW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32208" b="36096"/>
          <a:stretch>
            <a:fillRect/>
          </a:stretch>
        </p:blipFill>
        <p:spPr>
          <a:xfrm rot="1456723">
            <a:off x="4804851" y="6637755"/>
            <a:ext cx="1810877" cy="147529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6114" b="62706"/>
          <a:stretch>
            <a:fillRect/>
          </a:stretch>
        </p:blipFill>
        <p:spPr>
          <a:xfrm rot="20529886">
            <a:off x="3589693" y="6742004"/>
            <a:ext cx="2122954" cy="2908782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8" r="65502"/>
          <a:stretch>
            <a:fillRect/>
          </a:stretch>
        </p:blipFill>
        <p:spPr>
          <a:xfrm rot="884357">
            <a:off x="144965" y="6363240"/>
            <a:ext cx="1502439" cy="133389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518">
            <a:off x="879037" y="7816103"/>
            <a:ext cx="2130645" cy="1942123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30144" r="37630" b="33035"/>
          <a:stretch>
            <a:fillRect/>
          </a:stretch>
        </p:blipFill>
        <p:spPr>
          <a:xfrm rot="1297171">
            <a:off x="5421612" y="6847205"/>
            <a:ext cx="1416946" cy="3206774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2125405" y="898285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こんにちは</a:t>
            </a:r>
            <a:endParaRPr lang="zh-TW" alt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27" name="圖片 26" descr="cocktail-dri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2700" y="6311444"/>
            <a:ext cx="4305300" cy="2872442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1477705" y="6677802"/>
            <a:ext cx="1428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안</a:t>
            </a:r>
            <a:endParaRPr lang="en-US" altLang="ko-KR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  <a:p>
            <a:r>
              <a:rPr lang="zh-TW" altLang="en-US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  <a:ea typeface="華康相撲體" pitchFamily="65" charset="-120"/>
              </a:rPr>
              <a:t>    </a:t>
            </a:r>
            <a:r>
              <a:rPr lang="ko-KR" altLang="zh-TW" sz="5400" b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howcard Gothic" pitchFamily="82" charset="0"/>
              </a:rPr>
              <a:t>녕</a:t>
            </a:r>
            <a:endParaRPr lang="zh-TW" altLang="en-US" sz="5400" b="1" dirty="0">
              <a:ln>
                <a:solidFill>
                  <a:schemeClr val="tx1"/>
                </a:solidFill>
              </a:ln>
              <a:solidFill>
                <a:srgbClr val="FF7C80"/>
              </a:solidFill>
              <a:latin typeface="Showcard Gothic" pitchFamily="82" charset="0"/>
              <a:ea typeface="華康相撲體" pitchFamily="65" charset="-120"/>
            </a:endParaRPr>
          </a:p>
        </p:txBody>
      </p:sp>
      <p:pic>
        <p:nvPicPr>
          <p:cNvPr id="29" name="圖片 28" descr="1758301dec8c4d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33450" y="7391400"/>
            <a:ext cx="2857500" cy="2857500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6185647" y="9233647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 rotWithShape="0">
          <a:blip xmlns:r="http://schemas.openxmlformats.org/officeDocument/2006/relationships" r:embed="rId1"/>
          <a:stretch>
            <a:fillRect l="-1524" b="-87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317</Words>
  <Application>Microsoft Office PowerPoint</Application>
  <PresentationFormat>A4 紙張 (210x297 公釐)</PresentationFormat>
  <Paragraphs>99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asususer</dc:creator>
  <cp:lastModifiedBy>user</cp:lastModifiedBy>
  <cp:revision>83</cp:revision>
  <dcterms:created xsi:type="dcterms:W3CDTF">2017-05-06T20:21:00Z</dcterms:created>
  <dcterms:modified xsi:type="dcterms:W3CDTF">2017-06-22T04:20:27Z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